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y="6858000" cx="9144000"/>
  <p:notesSz cx="6858000" cy="9144000"/>
  <p:embeddedFontLst>
    <p:embeddedFont>
      <p:font typeface="Gill Sans"/>
      <p:regular r:id="rId35"/>
      <p:bold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37" roundtripDataSignature="AMtx7mh5O/vs1Y4eMeWELgd+pY6aeboe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D49600B-BB7A-4D52-A876-57090CBDB056}">
  <a:tblStyle styleId="{CD49600B-BB7A-4D52-A876-57090CBDB05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font" Target="fonts/GillSans-regular.fntdata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customschemas.google.com/relationships/presentationmetadata" Target="metadata"/><Relationship Id="rId14" Type="http://schemas.openxmlformats.org/officeDocument/2006/relationships/slide" Target="slides/slide7.xml"/><Relationship Id="rId36" Type="http://schemas.openxmlformats.org/officeDocument/2006/relationships/font" Target="fonts/GillSans-bold.fntdata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6d9baa5f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g26d9baa5f9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3" name="Google Shape;21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0" name="Google Shape;220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6" name="Google Shape;226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2" name="Google Shape;232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f0e8535e6d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f0e8535e6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2f0e8535e6d_0_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2" name="Google Shape;26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8" name="Google Shape;268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758ab64933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758ab6493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g3758ab64933_0_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eafcbd7774_0_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2" name="Google Shape;282;geafcbd777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3" name="Google Shape;283;geafcbd7774_0_1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9" name="Google Shape;289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6d9baa5f92_0_1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6" name="Google Shape;136;g26d9baa5f92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g26d9baa5f92_0_16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9" name="Google Shape;14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Google Shape;15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6" name="Google Shape;156;p2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7"/>
          <p:cNvSpPr txBox="1"/>
          <p:nvPr>
            <p:ph idx="1" type="subTitle"/>
          </p:nvPr>
        </p:nvSpPr>
        <p:spPr>
          <a:xfrm>
            <a:off x="4673600" y="2927350"/>
            <a:ext cx="4241800" cy="2101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type="ctrTitle"/>
          </p:nvPr>
        </p:nvSpPr>
        <p:spPr>
          <a:xfrm>
            <a:off x="936625" y="14255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0" type="dt"/>
          </p:nvPr>
        </p:nvSpPr>
        <p:spPr>
          <a:xfrm>
            <a:off x="26670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7"/>
          <p:cNvSpPr txBox="1"/>
          <p:nvPr>
            <p:ph idx="11" type="ftr"/>
          </p:nvPr>
        </p:nvSpPr>
        <p:spPr>
          <a:xfrm>
            <a:off x="5195887" y="6553200"/>
            <a:ext cx="32797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7"/>
          <p:cNvSpPr txBox="1"/>
          <p:nvPr>
            <p:ph idx="12" type="sldNum"/>
          </p:nvPr>
        </p:nvSpPr>
        <p:spPr>
          <a:xfrm>
            <a:off x="9525" y="6359525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  <a:defRPr sz="3200"/>
            </a:lvl1pPr>
            <a:lvl2pPr indent="-36195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Font typeface="Arial"/>
              <a:buChar char="–"/>
              <a:defRPr sz="2800"/>
            </a:lvl2pPr>
            <a:lvl3pPr indent="-3429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3pPr>
            <a:lvl4pPr indent="-3302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–"/>
              <a:defRPr sz="2000"/>
            </a:lvl4pPr>
            <a:lvl5pPr indent="-31115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5pPr>
            <a:lvl6pPr indent="-31115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6pPr>
            <a:lvl7pPr indent="-31115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7pPr>
            <a:lvl8pPr indent="-31115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8pPr>
            <a:lvl9pPr indent="-31115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9pPr>
          </a:lstStyle>
          <a:p/>
        </p:txBody>
      </p:sp>
      <p:sp>
        <p:nvSpPr>
          <p:cNvPr id="82" name="Google Shape;82;p3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72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83" name="Google Shape;83;p35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5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5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6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6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6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93" name="Google Shape;93;p3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 sz="2000"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 sz="1800"/>
            </a:lvl3pPr>
            <a:lvl4pPr indent="-30988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Arial"/>
              <a:buChar char="–"/>
              <a:defRPr sz="1600"/>
            </a:lvl4pPr>
            <a:lvl5pPr indent="-294639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294639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indent="-294639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indent="-29464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indent="-29464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/>
        </p:txBody>
      </p:sp>
      <p:sp>
        <p:nvSpPr>
          <p:cNvPr id="94" name="Google Shape;94;p3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95" name="Google Shape;95;p3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–"/>
              <a:defRPr sz="2000"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 sz="1800"/>
            </a:lvl3pPr>
            <a:lvl4pPr indent="-30988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Arial"/>
              <a:buChar char="–"/>
              <a:defRPr sz="1600"/>
            </a:lvl4pPr>
            <a:lvl5pPr indent="-294639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294639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indent="-294639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indent="-29464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indent="-29464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/>
        </p:txBody>
      </p:sp>
      <p:sp>
        <p:nvSpPr>
          <p:cNvPr id="96" name="Google Shape;96;p37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7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7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120"/>
              <a:buFont typeface="Arial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/>
        </p:txBody>
      </p:sp>
      <p:sp>
        <p:nvSpPr>
          <p:cNvPr id="102" name="Google Shape;102;p38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8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8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0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0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0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6d9baa5f92_0_5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g26d9baa5f92_0_5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●"/>
              <a:defRPr/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–"/>
              <a:defRPr/>
            </a:lvl2pPr>
            <a:lvl3pPr indent="-3238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  <a:defRPr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47" name="Google Shape;47;g26d9baa5f92_0_56"/>
          <p:cNvSpPr txBox="1"/>
          <p:nvPr>
            <p:ph idx="12" type="sldNum"/>
          </p:nvPr>
        </p:nvSpPr>
        <p:spPr>
          <a:xfrm>
            <a:off x="8472458" y="6217622"/>
            <a:ext cx="548700" cy="4926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6d9baa5f92_0_16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g26d9baa5f92_0_160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3048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5pPr>
            <a:lvl6pPr indent="-3048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6pPr>
            <a:lvl7pPr indent="-3048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8pPr>
            <a:lvl9pPr indent="-3048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9pPr>
          </a:lstStyle>
          <a:p/>
        </p:txBody>
      </p:sp>
      <p:sp>
        <p:nvSpPr>
          <p:cNvPr id="51" name="Google Shape;51;g26d9baa5f92_0_160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Char char="–"/>
              <a:defRPr sz="1200"/>
            </a:lvl2pPr>
            <a:lvl3pPr indent="-3048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3048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–"/>
              <a:defRPr sz="1200"/>
            </a:lvl4pPr>
            <a:lvl5pPr indent="-3048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5pPr>
            <a:lvl6pPr indent="-3048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6pPr>
            <a:lvl7pPr indent="-3048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8pPr>
            <a:lvl9pPr indent="-3048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00"/>
              <a:buChar char="●"/>
              <a:defRPr sz="1200"/>
            </a:lvl9pPr>
          </a:lstStyle>
          <a:p/>
        </p:txBody>
      </p:sp>
      <p:sp>
        <p:nvSpPr>
          <p:cNvPr id="52" name="Google Shape;52;g26d9baa5f92_0_160"/>
          <p:cNvSpPr txBox="1"/>
          <p:nvPr>
            <p:ph idx="12" type="sldNum"/>
          </p:nvPr>
        </p:nvSpPr>
        <p:spPr>
          <a:xfrm>
            <a:off x="8472458" y="6217622"/>
            <a:ext cx="548700" cy="49260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1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1"/>
          <p:cNvSpPr txBox="1"/>
          <p:nvPr>
            <p:ph idx="1" type="body"/>
          </p:nvPr>
        </p:nvSpPr>
        <p:spPr>
          <a:xfrm>
            <a:off x="9144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Char char="–"/>
              <a:defRPr sz="2400"/>
            </a:lvl2pPr>
            <a:lvl3pPr indent="-3238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Font typeface="Arial"/>
              <a:buChar char="–"/>
              <a:defRPr sz="1800"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/>
        </p:txBody>
      </p:sp>
      <p:sp>
        <p:nvSpPr>
          <p:cNvPr id="56" name="Google Shape;56;p31"/>
          <p:cNvSpPr txBox="1"/>
          <p:nvPr>
            <p:ph idx="2" type="body"/>
          </p:nvPr>
        </p:nvSpPr>
        <p:spPr>
          <a:xfrm>
            <a:off x="4991100" y="2362200"/>
            <a:ext cx="39243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Char char="–"/>
              <a:defRPr sz="2400"/>
            </a:lvl2pPr>
            <a:lvl3pPr indent="-3238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Font typeface="Arial"/>
              <a:buChar char="–"/>
              <a:defRPr sz="1800"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/>
        </p:txBody>
      </p:sp>
      <p:sp>
        <p:nvSpPr>
          <p:cNvPr id="57" name="Google Shape;57;p31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1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1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2"/>
          <p:cNvSpPr txBox="1"/>
          <p:nvPr>
            <p:ph type="title"/>
          </p:nvPr>
        </p:nvSpPr>
        <p:spPr>
          <a:xfrm rot="5400000">
            <a:off x="5172075" y="2352675"/>
            <a:ext cx="54864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2"/>
          <p:cNvSpPr txBox="1"/>
          <p:nvPr>
            <p:ph idx="1" type="body"/>
          </p:nvPr>
        </p:nvSpPr>
        <p:spPr>
          <a:xfrm rot="5400000">
            <a:off x="1095375" y="428625"/>
            <a:ext cx="5486400" cy="5848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63" name="Google Shape;63;p32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2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2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3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3"/>
          <p:cNvSpPr txBox="1"/>
          <p:nvPr>
            <p:ph idx="1" type="body"/>
          </p:nvPr>
        </p:nvSpPr>
        <p:spPr>
          <a:xfrm rot="5400000">
            <a:off x="3048000" y="228600"/>
            <a:ext cx="3733800" cy="8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69" name="Google Shape;69;p33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3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3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72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76" name="Google Shape;76;p34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4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4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6"/>
          <p:cNvSpPr/>
          <p:nvPr/>
        </p:nvSpPr>
        <p:spPr>
          <a:xfrm>
            <a:off x="685800" y="990600"/>
            <a:ext cx="5181600" cy="1905000"/>
          </a:xfrm>
          <a:prstGeom prst="roundRect">
            <a:avLst>
              <a:gd fmla="val 108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6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0" type="dt"/>
          </p:nvPr>
        </p:nvSpPr>
        <p:spPr>
          <a:xfrm>
            <a:off x="26670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6"/>
          <p:cNvSpPr txBox="1"/>
          <p:nvPr>
            <p:ph idx="11" type="ftr"/>
          </p:nvPr>
        </p:nvSpPr>
        <p:spPr>
          <a:xfrm>
            <a:off x="5195887" y="6553200"/>
            <a:ext cx="32797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6"/>
          <p:cNvSpPr txBox="1"/>
          <p:nvPr>
            <p:ph idx="12" type="sldNum"/>
          </p:nvPr>
        </p:nvSpPr>
        <p:spPr>
          <a:xfrm>
            <a:off x="9525" y="6359525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28"/>
          <p:cNvGrpSpPr/>
          <p:nvPr/>
        </p:nvGrpSpPr>
        <p:grpSpPr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25" name="Google Shape;25;p28"/>
            <p:cNvSpPr txBox="1"/>
            <p:nvPr/>
          </p:nvSpPr>
          <p:spPr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28"/>
            <p:cNvSpPr txBox="1"/>
            <p:nvPr/>
          </p:nvSpPr>
          <p:spPr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" name="Google Shape;27;p28"/>
          <p:cNvSpPr/>
          <p:nvPr/>
        </p:nvSpPr>
        <p:spPr>
          <a:xfrm>
            <a:off x="762000" y="762000"/>
            <a:ext cx="5105400" cy="609600"/>
          </a:xfrm>
          <a:prstGeom prst="roundRect">
            <a:avLst>
              <a:gd fmla="val 108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8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2936875" y="6529387"/>
            <a:ext cx="2895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84137" y="63436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sp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"/>
          <p:cNvSpPr txBox="1"/>
          <p:nvPr>
            <p:ph type="ctrTitle"/>
          </p:nvPr>
        </p:nvSpPr>
        <p:spPr>
          <a:xfrm>
            <a:off x="936625" y="14255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Trebuchet MS"/>
              <a:buNone/>
            </a:pPr>
            <a:r>
              <a:rPr b="1" i="0" lang="en-US" sz="41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Auburn Junior High School</a:t>
            </a:r>
            <a:endParaRPr/>
          </a:p>
        </p:txBody>
      </p:sp>
      <p:sp>
        <p:nvSpPr>
          <p:cNvPr id="110" name="Google Shape;110;p1"/>
          <p:cNvSpPr txBox="1"/>
          <p:nvPr>
            <p:ph idx="1" type="subTitle"/>
          </p:nvPr>
        </p:nvSpPr>
        <p:spPr>
          <a:xfrm>
            <a:off x="4724400" y="2971800"/>
            <a:ext cx="4114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80000"/>
              </a:lnSpc>
              <a:spcBef>
                <a:spcPts val="12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80000"/>
              </a:lnSpc>
              <a:spcBef>
                <a:spcPts val="120"/>
              </a:spcBef>
              <a:spcAft>
                <a:spcPts val="0"/>
              </a:spcAft>
              <a:buSzPts val="450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SzPts val="450"/>
              <a:buFont typeface="Noto Sans Symbols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212725" y="4384675"/>
            <a:ext cx="3063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52400" y="4114800"/>
            <a:ext cx="44196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 Orientation 202</a:t>
            </a:r>
            <a:r>
              <a:rPr lang="en-US" sz="3600">
                <a:solidFill>
                  <a:schemeClr val="lt1"/>
                </a:solidFill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3950" y="2971800"/>
            <a:ext cx="4114800" cy="3086100"/>
          </a:xfrm>
          <a:prstGeom prst="rect">
            <a:avLst/>
          </a:prstGeom>
          <a:noFill/>
          <a:ln cap="flat" cmpd="sng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"/>
          <p:cNvSpPr txBox="1"/>
          <p:nvPr>
            <p:ph type="title"/>
          </p:nvPr>
        </p:nvSpPr>
        <p:spPr>
          <a:xfrm>
            <a:off x="914400" y="762000"/>
            <a:ext cx="8001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Unexcused absences/tardies include: </a:t>
            </a:r>
            <a:endParaRPr/>
          </a:p>
        </p:txBody>
      </p:sp>
      <p:sp>
        <p:nvSpPr>
          <p:cNvPr id="172" name="Google Shape;172;p8"/>
          <p:cNvSpPr txBox="1"/>
          <p:nvPr>
            <p:ph idx="1" type="body"/>
          </p:nvPr>
        </p:nvSpPr>
        <p:spPr>
          <a:xfrm>
            <a:off x="914400" y="1905000"/>
            <a:ext cx="8001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 trouble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Weather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 tired/Overslept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Walking siblings to school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Ride was late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Baby-sitting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vacation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Tardiness</a:t>
            </a:r>
            <a:endParaRPr/>
          </a:p>
        </p:txBody>
      </p:sp>
      <p:sp>
        <p:nvSpPr>
          <p:cNvPr id="178" name="Google Shape;178;p9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student arriving after 7:50 a.m. is tardy.</a:t>
            </a:r>
            <a:endParaRPr/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5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tardy will result in disciplinary action.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 txBox="1"/>
          <p:nvPr>
            <p:ph type="title"/>
          </p:nvPr>
        </p:nvSpPr>
        <p:spPr>
          <a:xfrm>
            <a:off x="914400" y="609600"/>
            <a:ext cx="8001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SIGN-OUT PROCEDURES</a:t>
            </a:r>
            <a:endParaRPr/>
          </a:p>
        </p:txBody>
      </p:sp>
      <p:sp>
        <p:nvSpPr>
          <p:cNvPr id="184" name="Google Shape;184;p16"/>
          <p:cNvSpPr txBox="1"/>
          <p:nvPr>
            <p:ph idx="1" type="body"/>
          </p:nvPr>
        </p:nvSpPr>
        <p:spPr>
          <a:xfrm>
            <a:off x="838200" y="1676400"/>
            <a:ext cx="8001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who need to be excused early must provide to the Main Office, before homeroom, a written note by a  Parent / Guardian authorized for pick up as indicated on the student information form.</a:t>
            </a:r>
            <a:endParaRPr b="0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900"/>
          </a:p>
          <a:p>
            <a:pPr indent="-33655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student’s dismissal time will appear on the daily attendance list, but the student themselves must be aware of what time they need to leave class</a:t>
            </a:r>
            <a:endParaRPr b="0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900"/>
          </a:p>
          <a:p>
            <a:pPr indent="-33655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must sign out in the Main Office prior to their departure from the building.</a:t>
            </a:r>
            <a:endParaRPr b="0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900"/>
          </a:p>
          <a:p>
            <a:pPr indent="-33655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case of an emergency, a parent/guardian must come into the Main Office and sign their student out.  </a:t>
            </a:r>
            <a:r>
              <a:rPr b="1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will not be released upon the basis of a phone call.</a:t>
            </a:r>
            <a:endParaRPr b="1" i="0" sz="19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b="1" sz="1900"/>
          </a:p>
          <a:p>
            <a:pPr indent="-33655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b="1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your contact information changes please update it as soon as possible.</a:t>
            </a:r>
            <a:endParaRPr sz="2700"/>
          </a:p>
        </p:txBody>
      </p:sp>
      <p:sp>
        <p:nvSpPr>
          <p:cNvPr id="185" name="Google Shape;185;p16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Bussing</a:t>
            </a:r>
            <a:endParaRPr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865050" y="185895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 </a:t>
            </a:r>
            <a:r>
              <a:rPr lang="en-US" sz="2400"/>
              <a:t>routes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pick up times mailed by transportation.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-3175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can not switch busses.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-3175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2400"/>
              <a:t>Busser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may take the late bus Monday-</a:t>
            </a:r>
            <a:r>
              <a:rPr lang="en-US" sz="2400"/>
              <a:t>Thursday.</a:t>
            </a:r>
            <a:endParaRPr sz="2400"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Dress Code</a:t>
            </a:r>
            <a:endParaRPr/>
          </a:p>
        </p:txBody>
      </p:sp>
      <p:sp>
        <p:nvSpPr>
          <p:cNvPr id="197" name="Google Shape;197;p10"/>
          <p:cNvSpPr txBox="1"/>
          <p:nvPr>
            <p:ph idx="1" type="body"/>
          </p:nvPr>
        </p:nvSpPr>
        <p:spPr>
          <a:xfrm>
            <a:off x="914400" y="1981200"/>
            <a:ext cx="8001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not in compliance with the dress code will be asked to call home and have a change of clothes brought in.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parent can not bring a change of clothes in the student will be asked to change into clothes provided by the school.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student refuses they will be deemed insubordinate and will spend the day in I.S.S.</a:t>
            </a:r>
            <a:endParaRPr/>
          </a:p>
        </p:txBody>
      </p:sp>
      <p:sp>
        <p:nvSpPr>
          <p:cNvPr id="198" name="Google Shape;198;p10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Eligibility for School Even</a:t>
            </a:r>
            <a:r>
              <a:rPr lang="en-US"/>
              <a:t>ts</a:t>
            </a:r>
            <a:endParaRPr/>
          </a:p>
        </p:txBody>
      </p:sp>
      <p:sp>
        <p:nvSpPr>
          <p:cNvPr id="204" name="Google Shape;204;p11"/>
          <p:cNvSpPr txBox="1"/>
          <p:nvPr>
            <p:ph idx="1" type="body"/>
          </p:nvPr>
        </p:nvSpPr>
        <p:spPr>
          <a:xfrm>
            <a:off x="914400" y="1752600"/>
            <a:ext cx="8001000" cy="48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/>
              <a:t>To participate in school-sponsored events such as dances, after-school activities, and the 8th Grade Trip, students must meet the following eligibility requirements:</a:t>
            </a:r>
            <a:endParaRPr sz="1200"/>
          </a:p>
          <a:p>
            <a:pPr indent="-314325" lvl="0" marL="457200" rtl="0" algn="l">
              <a:spcBef>
                <a:spcPts val="1200"/>
              </a:spcBef>
              <a:spcAft>
                <a:spcPts val="0"/>
              </a:spcAft>
              <a:buSzPts val="1350"/>
              <a:buChar char="❖"/>
            </a:pPr>
            <a:r>
              <a:rPr b="1" lang="en-US" sz="1200"/>
              <a:t>Attendance Requirement (Day of Event):</a:t>
            </a:r>
            <a:br>
              <a:rPr b="1" lang="en-US" sz="1200"/>
            </a:br>
            <a:r>
              <a:rPr lang="en-US" sz="1200"/>
              <a:t> Students must be present for at least half of the school day on the day of the event.</a:t>
            </a:r>
            <a:br>
              <a:rPr lang="en-US" sz="1200"/>
            </a:br>
            <a:endParaRPr sz="120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❖"/>
            </a:pPr>
            <a:r>
              <a:rPr b="1" lang="en-US" sz="1200"/>
              <a:t>Overall Attendance:</a:t>
            </a:r>
            <a:br>
              <a:rPr b="1" lang="en-US" sz="1200"/>
            </a:br>
            <a:r>
              <a:rPr lang="en-US" sz="1200"/>
              <a:t> Students must maintain </a:t>
            </a:r>
            <a:r>
              <a:rPr b="1" lang="en-US" sz="1200"/>
              <a:t>at least 90% attendance</a:t>
            </a:r>
            <a:r>
              <a:rPr lang="en-US" sz="1200"/>
              <a:t> to be eligible for school dances and the 8th Grade Trip.</a:t>
            </a:r>
            <a:br>
              <a:rPr lang="en-US" sz="1200"/>
            </a:br>
            <a:br>
              <a:rPr lang="en-US" sz="1200"/>
            </a:br>
            <a:r>
              <a:rPr lang="en-US" sz="1200"/>
              <a:t> </a:t>
            </a:r>
            <a:r>
              <a:rPr i="1" lang="en-US" sz="1200"/>
              <a:t>Note: Excused absences submitted by a parent or guardian will be considered.</a:t>
            </a:r>
            <a:br>
              <a:rPr i="1" lang="en-US" sz="1200"/>
            </a:br>
            <a:br>
              <a:rPr i="1" lang="en-US" sz="1200"/>
            </a:br>
            <a:endParaRPr i="1" sz="120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❖"/>
            </a:pPr>
            <a:r>
              <a:rPr b="1" lang="en-US" sz="1200"/>
              <a:t>Disciplinary Standing:</a:t>
            </a:r>
            <a:br>
              <a:rPr b="1" lang="en-US" sz="1200"/>
            </a:br>
            <a:endParaRPr b="1" sz="1200"/>
          </a:p>
          <a:p>
            <a: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-US" sz="1200"/>
              <a:t>Any student who has served an </a:t>
            </a:r>
            <a:r>
              <a:rPr b="1" lang="en-US" sz="1200"/>
              <a:t>Out-of-School Suspension (OSS)</a:t>
            </a:r>
            <a:r>
              <a:rPr lang="en-US" sz="1200"/>
              <a:t> or </a:t>
            </a:r>
            <a:r>
              <a:rPr b="1" lang="en-US" sz="1200"/>
              <a:t>In-School Suspension (ISS)</a:t>
            </a:r>
            <a:r>
              <a:rPr lang="en-US" sz="1200"/>
              <a:t> within </a:t>
            </a:r>
            <a:r>
              <a:rPr b="1" lang="en-US" sz="1200"/>
              <a:t>30 days</a:t>
            </a:r>
            <a:r>
              <a:rPr lang="en-US" sz="1200"/>
              <a:t> of the event may not attend.</a:t>
            </a:r>
            <a:br>
              <a:rPr lang="en-US" sz="1200"/>
            </a:br>
            <a:endParaRPr sz="1200"/>
          </a:p>
          <a:p>
            <a: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-US" sz="1200"/>
              <a:t>Students assigned to </a:t>
            </a:r>
            <a:r>
              <a:rPr b="1" lang="en-US" sz="1200"/>
              <a:t>ISS for a timeout</a:t>
            </a:r>
            <a:r>
              <a:rPr lang="en-US" sz="1200"/>
              <a:t> during the </a:t>
            </a:r>
            <a:r>
              <a:rPr b="1" lang="en-US" sz="1200"/>
              <a:t>week leading up to the event</a:t>
            </a:r>
            <a:r>
              <a:rPr lang="en-US" sz="1200"/>
              <a:t> are also ineligible.</a:t>
            </a:r>
            <a:br>
              <a:rPr lang="en-US" sz="1200"/>
            </a:br>
            <a:endParaRPr sz="120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❖"/>
            </a:pPr>
            <a:r>
              <a:rPr b="1" lang="en-US" sz="1200"/>
              <a:t>Academic Standing:</a:t>
            </a:r>
            <a:br>
              <a:rPr b="1" lang="en-US" sz="1200"/>
            </a:br>
            <a:r>
              <a:rPr lang="en-US" sz="1200"/>
              <a:t>Students who are failing a core course must attend the </a:t>
            </a:r>
            <a:r>
              <a:rPr b="1" lang="en-US" sz="1200"/>
              <a:t>Academic Success Intervention Program</a:t>
            </a:r>
            <a:r>
              <a:rPr lang="en-US" sz="1200"/>
              <a:t> in order to regain eligibility for the event.</a:t>
            </a:r>
            <a:endParaRPr sz="1200"/>
          </a:p>
          <a:p>
            <a:pPr indent="0" lvl="0" marL="3429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41300" lvl="0" marL="342900" rtl="0" algn="l">
              <a:spcBef>
                <a:spcPts val="560"/>
              </a:spcBef>
              <a:spcAft>
                <a:spcPts val="0"/>
              </a:spcAft>
              <a:buSzPts val="500"/>
              <a:buChar char="❖"/>
            </a:pPr>
            <a:r>
              <a:rPr b="1" lang="en-US" sz="1200"/>
              <a:t>Pick up your child in a timely manner from all </a:t>
            </a:r>
            <a:r>
              <a:rPr b="1" lang="en-US" sz="1200"/>
              <a:t>after school</a:t>
            </a:r>
            <a:r>
              <a:rPr b="1" lang="en-US" sz="1200"/>
              <a:t> events.</a:t>
            </a:r>
            <a:endParaRPr sz="1200"/>
          </a:p>
          <a:p>
            <a:pPr indent="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6d9baa5f92_0_0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/>
              <a:t>Academic Success Intervention Program (ASIP)</a:t>
            </a:r>
            <a:endParaRPr/>
          </a:p>
        </p:txBody>
      </p:sp>
      <p:sp>
        <p:nvSpPr>
          <p:cNvPr id="210" name="Google Shape;210;g26d9baa5f92_0_0"/>
          <p:cNvSpPr txBox="1"/>
          <p:nvPr>
            <p:ph idx="1" type="body"/>
          </p:nvPr>
        </p:nvSpPr>
        <p:spPr>
          <a:xfrm>
            <a:off x="914400" y="18288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500"/>
          </a:p>
          <a:p>
            <a:pPr indent="-3238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</a:t>
            </a:r>
            <a:r>
              <a:rPr lang="en-US" sz="2500"/>
              <a:t>failing</a:t>
            </a:r>
            <a:r>
              <a:rPr lang="en-US" sz="2500"/>
              <a:t> a core course must </a:t>
            </a:r>
            <a:r>
              <a:rPr lang="en-US" sz="2500"/>
              <a:t>attend after school tutoring</a:t>
            </a:r>
            <a:r>
              <a:rPr lang="en-US" sz="2500"/>
              <a:t>.</a:t>
            </a:r>
            <a:endParaRPr sz="2500"/>
          </a:p>
          <a:p>
            <a:pPr indent="-26670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Char char="–"/>
            </a:pPr>
            <a:r>
              <a:rPr lang="en-US" sz="2100"/>
              <a:t>If a student is failing 2 marking periods in a row they may remain on the team but will be ineligible to play in games until they get their grades above a 65.</a:t>
            </a:r>
            <a:endParaRPr sz="2500"/>
          </a:p>
          <a:p>
            <a:pPr indent="-26670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Char char="–"/>
            </a:pPr>
            <a:r>
              <a:rPr lang="en-US" sz="2100"/>
              <a:t>Counselors will notify students if they need to attend.</a:t>
            </a:r>
            <a:endParaRPr sz="2100"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"/>
          <p:cNvSpPr txBox="1"/>
          <p:nvPr>
            <p:ph type="title"/>
          </p:nvPr>
        </p:nvSpPr>
        <p:spPr>
          <a:xfrm>
            <a:off x="914400" y="838200"/>
            <a:ext cx="80010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Cell Phone or Electronic Devices</a:t>
            </a:r>
            <a:endParaRPr/>
          </a:p>
        </p:txBody>
      </p:sp>
      <p:sp>
        <p:nvSpPr>
          <p:cNvPr id="216" name="Google Shape;216;p12"/>
          <p:cNvSpPr txBox="1"/>
          <p:nvPr>
            <p:ph idx="1" type="body"/>
          </p:nvPr>
        </p:nvSpPr>
        <p:spPr>
          <a:xfrm>
            <a:off x="914400" y="17526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lang="en-US" sz="2000"/>
              <a:t>Cell phones or any device that can connect to internet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must be stored in </a:t>
            </a:r>
            <a:r>
              <a:rPr lang="en-US" sz="2000"/>
              <a:t>school locker during the school day, this includes smart watches.</a:t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personal devices is confiscated:</a:t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000"/>
          </a:p>
          <a:p>
            <a:pPr indent="-285750" lvl="1" marL="74295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Offense will result in device brought to the main office where the student may retrieve at the end of the day.</a:t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4295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600"/>
          </a:p>
          <a:p>
            <a:pPr indent="-285750" lvl="1" marL="74295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Offense will result in a phone call home and the device brought to the main office for parent retrieval upon parental conve</a:t>
            </a:r>
            <a:r>
              <a:rPr lang="en-US" sz="1600"/>
              <a:t>ni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ence.</a:t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4295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600"/>
          </a:p>
          <a:p>
            <a:pPr indent="-311150" lvl="1" marL="74295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600"/>
              <a:buChar char="–"/>
            </a:pPr>
            <a:r>
              <a:rPr lang="en-US" sz="1600"/>
              <a:t>Third Offense will result in a phone call home and the device brought to the main office for parent retrieval upon parental convenience and a disciplinary consequence.</a:t>
            </a:r>
            <a:endParaRPr sz="1600"/>
          </a:p>
          <a:p>
            <a:pPr indent="0" lvl="0" marL="34290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1600"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2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5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Parking</a:t>
            </a:r>
            <a:endParaRPr/>
          </a:p>
        </p:txBody>
      </p:sp>
      <p:sp>
        <p:nvSpPr>
          <p:cNvPr id="223" name="Google Shape;223;p15"/>
          <p:cNvSpPr txBox="1"/>
          <p:nvPr>
            <p:ph idx="1" type="body"/>
          </p:nvPr>
        </p:nvSpPr>
        <p:spPr>
          <a:xfrm>
            <a:off x="914400" y="1752600"/>
            <a:ext cx="8001000" cy="46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loop closest to the building is closed </a:t>
            </a:r>
            <a:r>
              <a:rPr lang="en-US"/>
              <a:t>and may only be used by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busses during arrival and dismissal times.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pull all the way into the loop that is farthest from the school (close to visitor parking spots) so busses are not blocked.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do not park in the fire lane.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do not park on the grass by the college parking lot.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7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Sign Out Procedures/RAPTOR</a:t>
            </a:r>
            <a:endParaRPr/>
          </a:p>
        </p:txBody>
      </p:sp>
      <p:sp>
        <p:nvSpPr>
          <p:cNvPr id="229" name="Google Shape;229;p17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Raptor Visitor Management System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visitors will be required to present a government issued identification card in order to gain access to the school.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York State Driver’s License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York State Identification Card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York State Benefits Card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Military Identification Card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Once cleared a visitor’s badge will be given.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"/>
          <p:cNvSpPr txBox="1"/>
          <p:nvPr>
            <p:ph idx="1" type="body"/>
          </p:nvPr>
        </p:nvSpPr>
        <p:spPr>
          <a:xfrm>
            <a:off x="990600" y="914400"/>
            <a:ext cx="80010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i="0" lang="en-US" sz="2800" u="sng">
                <a:solidFill>
                  <a:schemeClr val="dk1"/>
                </a:solidFill>
              </a:rPr>
              <a:t>Administration</a:t>
            </a:r>
            <a:endParaRPr b="1" i="0" sz="2800" u="none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Mr. Oliver- Principal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/>
              <a:t>rs. Vitale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Assistant Principal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rPr b="1" i="0" lang="en-US" sz="2800" u="sng">
                <a:solidFill>
                  <a:schemeClr val="dk1"/>
                </a:solidFill>
              </a:rPr>
              <a:t>Student Services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Mr. Salvage A-</a:t>
            </a:r>
            <a:r>
              <a:rPr lang="en-US"/>
              <a:t>Le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Mrs. Walsh Li-Z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rPr lang="en-US"/>
              <a:t>Mrs. Gage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-School Psychologist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rPr lang="en-US"/>
              <a:t>Mrs. DeRoose-Social Worker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rPr lang="en-US"/>
              <a:t>Mrs. Teachout- Dean of Students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rPr b="1" i="0" lang="en-US" sz="2800" u="sng">
                <a:solidFill>
                  <a:schemeClr val="dk1"/>
                </a:solidFill>
              </a:rPr>
              <a:t>School Resource Officer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Officer</a:t>
            </a:r>
            <a:r>
              <a:rPr lang="en-US"/>
              <a:t> Clancy</a:t>
            </a:r>
            <a:endParaRPr/>
          </a:p>
          <a:p>
            <a:pPr indent="-20955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 txBox="1"/>
          <p:nvPr>
            <p:ph type="title"/>
          </p:nvPr>
        </p:nvSpPr>
        <p:spPr>
          <a:xfrm>
            <a:off x="914400" y="838200"/>
            <a:ext cx="8001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u="sng"/>
              <a:t>Academic Support</a:t>
            </a:r>
            <a:endParaRPr/>
          </a:p>
        </p:txBody>
      </p:sp>
      <p:sp>
        <p:nvSpPr>
          <p:cNvPr id="235" name="Google Shape;235;p19"/>
          <p:cNvSpPr txBox="1"/>
          <p:nvPr>
            <p:ph idx="1" type="body"/>
          </p:nvPr>
        </p:nvSpPr>
        <p:spPr>
          <a:xfrm>
            <a:off x="838200" y="1600200"/>
            <a:ext cx="80010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2"/>
                </a:solidFill>
              </a:rPr>
              <a:t>📘 </a:t>
            </a:r>
            <a:r>
              <a:rPr b="1" lang="en-US" sz="2600">
                <a:solidFill>
                  <a:schemeClr val="dk2"/>
                </a:solidFill>
              </a:rPr>
              <a:t>In the Classroom</a:t>
            </a:r>
            <a:r>
              <a:rPr lang="en-US" sz="2600">
                <a:solidFill>
                  <a:schemeClr val="dk2"/>
                </a:solidFill>
              </a:rPr>
              <a:t> – Small groups, one-on-one help, and lessons tailored to student needs.</a:t>
            </a:r>
            <a:endParaRPr sz="26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2"/>
                </a:solidFill>
              </a:rPr>
              <a:t>📝 </a:t>
            </a:r>
            <a:r>
              <a:rPr b="1" lang="en-US" sz="2600">
                <a:solidFill>
                  <a:schemeClr val="dk2"/>
                </a:solidFill>
              </a:rPr>
              <a:t>Extra Help</a:t>
            </a:r>
            <a:r>
              <a:rPr lang="en-US" sz="2600">
                <a:solidFill>
                  <a:schemeClr val="dk2"/>
                </a:solidFill>
              </a:rPr>
              <a:t> – After-school tutoring, study hall, and homework support.</a:t>
            </a:r>
            <a:endParaRPr sz="26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2"/>
                </a:solidFill>
              </a:rPr>
              <a:t>📚 </a:t>
            </a:r>
            <a:r>
              <a:rPr b="1" lang="en-US" sz="2600">
                <a:solidFill>
                  <a:schemeClr val="dk2"/>
                </a:solidFill>
              </a:rPr>
              <a:t>Special Programs</a:t>
            </a:r>
            <a:r>
              <a:rPr lang="en-US" sz="2600">
                <a:solidFill>
                  <a:schemeClr val="dk2"/>
                </a:solidFill>
              </a:rPr>
              <a:t> – Reading &amp; math support, English language learning, special education services.</a:t>
            </a:r>
            <a:endParaRPr sz="26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2"/>
                </a:solidFill>
              </a:rPr>
              <a:t>💬 </a:t>
            </a:r>
            <a:r>
              <a:rPr b="1" lang="en-US" sz="2600">
                <a:solidFill>
                  <a:schemeClr val="dk2"/>
                </a:solidFill>
              </a:rPr>
              <a:t>Family Connection</a:t>
            </a:r>
            <a:r>
              <a:rPr lang="en-US" sz="2600">
                <a:solidFill>
                  <a:schemeClr val="dk2"/>
                </a:solidFill>
              </a:rPr>
              <a:t> – Regular progress updates and tips to support learning at home.</a:t>
            </a:r>
            <a:endParaRPr sz="2600">
              <a:solidFill>
                <a:schemeClr val="dk2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236" name="Google Shape;236;p19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f0e8535e6d_0_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</a:t>
            </a:r>
            <a:r>
              <a:rPr lang="en-US" sz="2800"/>
              <a:t>Auburn Maroons Give 100% 100% of the Time!</a:t>
            </a:r>
            <a:endParaRPr sz="2800"/>
          </a:p>
        </p:txBody>
      </p:sp>
      <p:sp>
        <p:nvSpPr>
          <p:cNvPr id="243" name="Google Shape;243;g2f0e8535e6d_0_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    Daily Attendance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    	Discipline Referrals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    	Passing all classes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    Participating in NYS Assessments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3"/>
          <p:cNvSpPr txBox="1"/>
          <p:nvPr>
            <p:ph type="title"/>
          </p:nvPr>
        </p:nvSpPr>
        <p:spPr>
          <a:xfrm>
            <a:off x="914400" y="5334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AJHS PRIDE</a:t>
            </a:r>
            <a:endParaRPr/>
          </a:p>
        </p:txBody>
      </p:sp>
      <p:pic>
        <p:nvPicPr>
          <p:cNvPr descr="PBIS_Hand" id="249" name="Google Shape;249;p13"/>
          <p:cNvPicPr preferRelativeResize="0"/>
          <p:nvPr/>
        </p:nvPicPr>
        <p:blipFill rotWithShape="1">
          <a:blip r:embed="rId3">
            <a:alphaModFix/>
          </a:blip>
          <a:srcRect b="1545" l="0" r="0" t="1545"/>
          <a:stretch/>
        </p:blipFill>
        <p:spPr>
          <a:xfrm rot="480000">
            <a:off x="6580187" y="76200"/>
            <a:ext cx="2201862" cy="1970087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3"/>
          <p:cNvSpPr txBox="1"/>
          <p:nvPr/>
        </p:nvSpPr>
        <p:spPr>
          <a:xfrm>
            <a:off x="1392237" y="2362200"/>
            <a:ext cx="2646362" cy="18272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36175" lIns="36175" spcFirstLastPara="1" rIns="36175" wrap="square" tIns="36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ositive </a:t>
            </a: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ehavior </a:t>
            </a: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nterventions and  </a:t>
            </a: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r>
              <a:rPr b="0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upports system is a building-wide philosophy designed to apply evidence-based  strategies to: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635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Increase Academic        Performance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Increase student safety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Decrease problem behavior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Establish positive school culture</a:t>
            </a:r>
            <a:endParaRPr b="1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1" name="Google Shape;251;p13"/>
          <p:cNvSpPr txBox="1"/>
          <p:nvPr/>
        </p:nvSpPr>
        <p:spPr>
          <a:xfrm rot="-1020000">
            <a:off x="798512" y="1851025"/>
            <a:ext cx="2432050" cy="4127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36175" lIns="36175" spcFirstLastPara="1" rIns="36175" wrap="square" tIns="361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000"/>
              <a:buFont typeface="Gill Sans"/>
              <a:buNone/>
            </a:pPr>
            <a:r>
              <a:rPr b="1" i="0" lang="en-US" sz="2000" u="none" cap="none" strike="noStrike">
                <a:solidFill>
                  <a:srgbClr val="FFC000"/>
                </a:solidFill>
                <a:latin typeface="Gill Sans"/>
                <a:ea typeface="Gill Sans"/>
                <a:cs typeface="Gill Sans"/>
                <a:sym typeface="Gill Sans"/>
              </a:rPr>
              <a:t>What is PBIS?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nr_lft" id="252" name="Google Shape;25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440000">
            <a:off x="3762375" y="296862"/>
            <a:ext cx="1362075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3"/>
          <p:cNvSpPr/>
          <p:nvPr/>
        </p:nvSpPr>
        <p:spPr>
          <a:xfrm rot="-1140367">
            <a:off x="4070096" y="1499769"/>
            <a:ext cx="16562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Dedicated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3"/>
          <p:cNvSpPr/>
          <p:nvPr/>
        </p:nvSpPr>
        <p:spPr>
          <a:xfrm>
            <a:off x="4495800" y="2434222"/>
            <a:ext cx="199176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Respectful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3"/>
          <p:cNvSpPr/>
          <p:nvPr/>
        </p:nvSpPr>
        <p:spPr>
          <a:xfrm rot="965631">
            <a:off x="7131157" y="2570899"/>
            <a:ext cx="163538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2C2C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rPr>
              <a:t>In Control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56" name="Google Shape;256;p13"/>
          <p:cNvGraphicFramePr/>
          <p:nvPr/>
        </p:nvGraphicFramePr>
        <p:xfrm>
          <a:off x="5638800" y="3895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{CD49600B-BB7A-4D52-A876-57090CBDB056}</a:tableStyleId>
              </a:tblPr>
              <a:tblGrid>
                <a:gridCol w="1262050"/>
                <a:gridCol w="1260475"/>
              </a:tblGrid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Traditional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1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PBIS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omic Sans MS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Focused on problem behavior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Replace negative behavior with new skill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</a:tr>
              <a:tr h="26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omic Sans MS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Use of punishment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Alter environment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</a:tr>
              <a:tr h="347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 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Teach appropriate skills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 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900"/>
                        <a:buFont typeface="Comic Sans MS"/>
                        <a:buNone/>
                      </a:pPr>
                      <a:r>
                        <a:rPr b="0" i="0" lang="en-US" sz="900" u="none" cap="none" strike="noStrike">
                          <a:solidFill>
                            <a:srgbClr val="FFFFFF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Recognize positive behaviors</a:t>
                      </a:r>
                      <a:endParaRPr sz="1400" u="none" cap="none" strike="noStrike"/>
                    </a:p>
                  </a:txBody>
                  <a:tcPr marT="36600" marB="36600" marR="36575" marL="36575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57" name="Google Shape;257;p13"/>
          <p:cNvSpPr txBox="1"/>
          <p:nvPr/>
        </p:nvSpPr>
        <p:spPr>
          <a:xfrm>
            <a:off x="4125912" y="9172575"/>
            <a:ext cx="2522537" cy="1751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5981700" y="3455987"/>
            <a:ext cx="1798637" cy="2984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A50021"/>
                </a:solidFill>
                <a:latin typeface="Arial Black"/>
              </a:rPr>
              <a:t>Traditional VS PBIS </a:t>
            </a:r>
          </a:p>
        </p:txBody>
      </p:sp>
      <p:sp>
        <p:nvSpPr>
          <p:cNvPr id="259" name="Google Shape;259;p13"/>
          <p:cNvSpPr txBox="1"/>
          <p:nvPr/>
        </p:nvSpPr>
        <p:spPr>
          <a:xfrm>
            <a:off x="1482550" y="5597350"/>
            <a:ext cx="3651000" cy="10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PRIDE Mondays- Each Monday will have an extended homeroom to provide Social-Emotional Learning Lessons to our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/>
          <p:nvPr>
            <p:ph type="title"/>
          </p:nvPr>
        </p:nvSpPr>
        <p:spPr>
          <a:xfrm>
            <a:off x="838200" y="1524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COMMUNICATION</a:t>
            </a:r>
            <a:endParaRPr/>
          </a:p>
        </p:txBody>
      </p:sp>
      <p:sp>
        <p:nvSpPr>
          <p:cNvPr id="265" name="Google Shape;265;p23"/>
          <p:cNvSpPr txBox="1"/>
          <p:nvPr>
            <p:ph idx="4294967295" type="body"/>
          </p:nvPr>
        </p:nvSpPr>
        <p:spPr>
          <a:xfrm>
            <a:off x="685800" y="1447801"/>
            <a:ext cx="88392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900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-US" sz="2300"/>
              <a:t>Parent Square</a:t>
            </a:r>
            <a:endParaRPr b="1" sz="2300"/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1" sz="2300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b="1" lang="en-US" sz="2300"/>
              <a:t>SchoolTool</a:t>
            </a:r>
            <a:endParaRPr b="1" sz="2300"/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900"/>
          </a:p>
          <a:p>
            <a:pPr indent="-3175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2300"/>
              <a:t>Website</a:t>
            </a:r>
            <a:r>
              <a:rPr lang="en-US" sz="2300"/>
              <a:t> – </a:t>
            </a:r>
            <a:r>
              <a:rPr lang="en-US" sz="1900"/>
              <a:t>www. aecsd.education/jhs</a:t>
            </a:r>
            <a:endParaRPr sz="1900"/>
          </a:p>
          <a:p>
            <a:pPr indent="-292100" lvl="1" marL="7429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Morning Announcements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300"/>
          </a:p>
          <a:p>
            <a:pPr indent="-33655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b="1" i="0" lang="en-US" sz="2300" u="none" cap="none" strike="noStrike">
                <a:solidFill>
                  <a:schemeClr val="dk1"/>
                </a:solidFill>
              </a:rPr>
              <a:t>Facebook</a:t>
            </a: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700"/>
          </a:p>
          <a:p>
            <a:pPr indent="-27940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Auburn Junior High School PTO</a:t>
            </a:r>
            <a:endParaRPr sz="2300"/>
          </a:p>
          <a:p>
            <a:pPr indent="-27940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Auburn Junior High School Library</a:t>
            </a:r>
            <a:endParaRPr sz="2300"/>
          </a:p>
          <a:p>
            <a:pPr indent="-27940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</a:pPr>
            <a:r>
              <a:rPr b="0" i="0" lang="en-US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Auburn Junior High School @AuburnJrHS</a:t>
            </a:r>
            <a:endParaRPr sz="2300"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300"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1" sz="2700"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4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GET INVOLVED!</a:t>
            </a:r>
            <a:endParaRPr/>
          </a:p>
        </p:txBody>
      </p:sp>
      <p:sp>
        <p:nvSpPr>
          <p:cNvPr id="271" name="Google Shape;271;p24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</a:rPr>
              <a:t>PTO</a:t>
            </a:r>
            <a:endParaRPr b="1"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Meetings are the 1</a:t>
            </a:r>
            <a:r>
              <a:rPr b="0" baseline="30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Wednesday of the Month.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6:00 p.m. in the library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Meeting is September </a:t>
            </a:r>
            <a:r>
              <a:rPr lang="en-US"/>
              <a:t>3rd</a:t>
            </a:r>
            <a:endParaRPr/>
          </a:p>
          <a:p>
            <a:pPr indent="-2286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4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758ab64933_0_1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Open House and Parent Teacher Conferences</a:t>
            </a:r>
            <a:endParaRPr/>
          </a:p>
        </p:txBody>
      </p:sp>
      <p:sp>
        <p:nvSpPr>
          <p:cNvPr id="279" name="Google Shape;279;g3758ab64933_0_1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/>
              <a:t>Open House 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Thursday, September 18th 5:30 – 8:00 p.m.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/>
              <a:t>Parent-Teacher Conferences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Thursday, February 12th 5:30 – 8:00 p.m.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eafcbd7774_0_13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286" name="Google Shape;286;geafcbd7774_0_13"/>
          <p:cNvSpPr txBox="1"/>
          <p:nvPr>
            <p:ph idx="1" type="body"/>
          </p:nvPr>
        </p:nvSpPr>
        <p:spPr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rPr lang="en-US"/>
              <a:t>email- davidoliver@aecsd.education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rPr lang="en-US"/>
              <a:t>phone 315-255-8480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5"/>
          <p:cNvSpPr txBox="1"/>
          <p:nvPr/>
        </p:nvSpPr>
        <p:spPr>
          <a:xfrm>
            <a:off x="990600" y="762000"/>
            <a:ext cx="739140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1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Auburn Junior High School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5"/>
          <p:cNvSpPr txBox="1"/>
          <p:nvPr/>
        </p:nvSpPr>
        <p:spPr>
          <a:xfrm>
            <a:off x="914400" y="609600"/>
            <a:ext cx="8001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5"/>
          <p:cNvSpPr/>
          <p:nvPr/>
        </p:nvSpPr>
        <p:spPr>
          <a:xfrm>
            <a:off x="2438400" y="1447800"/>
            <a:ext cx="4410075" cy="391001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76200">
                  <a:solidFill>
                    <a:schemeClr val="l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EB Garamond"/>
              </a:rPr>
              <a:t> </a:t>
            </a:r>
          </a:p>
        </p:txBody>
      </p:sp>
      <p:sp>
        <p:nvSpPr>
          <p:cNvPr id="294" name="Google Shape;294;p25"/>
          <p:cNvSpPr/>
          <p:nvPr/>
        </p:nvSpPr>
        <p:spPr>
          <a:xfrm>
            <a:off x="1600200" y="5791200"/>
            <a:ext cx="6248400" cy="6477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Arial Black"/>
              </a:rPr>
              <a:t>Let's Have a Great Year ! </a:t>
            </a:r>
          </a:p>
        </p:txBody>
      </p:sp>
      <p:pic>
        <p:nvPicPr>
          <p:cNvPr id="295" name="Google Shape;29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8925" y="2438400"/>
            <a:ext cx="6289675" cy="155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57500" y="2143125"/>
            <a:ext cx="4114800" cy="3086100"/>
          </a:xfrm>
          <a:prstGeom prst="rect">
            <a:avLst/>
          </a:prstGeom>
          <a:noFill/>
          <a:ln cap="flat" cmpd="sng" w="76200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>
            <p:ph type="title"/>
          </p:nvPr>
        </p:nvSpPr>
        <p:spPr>
          <a:xfrm>
            <a:off x="914400" y="533400"/>
            <a:ext cx="8001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School Mission</a:t>
            </a:r>
            <a:endParaRPr/>
          </a:p>
        </p:txBody>
      </p:sp>
      <p:sp>
        <p:nvSpPr>
          <p:cNvPr id="125" name="Google Shape;125;p3"/>
          <p:cNvSpPr txBox="1"/>
          <p:nvPr>
            <p:ph idx="1" type="body"/>
          </p:nvPr>
        </p:nvSpPr>
        <p:spPr>
          <a:xfrm>
            <a:off x="914400" y="1371600"/>
            <a:ext cx="8001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mission of Auburn Junior High School’s Faculty and Staff, working in </a:t>
            </a:r>
            <a:r>
              <a:rPr b="0" i="0" lang="en-US" sz="2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partnership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the family and community, is to </a:t>
            </a:r>
            <a:r>
              <a:rPr b="0" i="0" lang="en-US" sz="2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well-educated, productive, caring citizens who grow in character, integrity and social responsibility.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95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promote the value of </a:t>
            </a:r>
            <a:r>
              <a:rPr b="0" i="0" lang="en-US" sz="2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life-long 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in a </a:t>
            </a:r>
            <a:r>
              <a:rPr b="0" i="0" lang="en-US" sz="2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environment during this time of transition from childhood to young adulthood.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type="title"/>
          </p:nvPr>
        </p:nvSpPr>
        <p:spPr>
          <a:xfrm>
            <a:off x="914400" y="762000"/>
            <a:ext cx="8001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 sz="3200" u="sng"/>
              <a:t>Daily Schedule</a:t>
            </a:r>
            <a:endParaRPr/>
          </a:p>
        </p:txBody>
      </p:sp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914400" y="1600200"/>
            <a:ext cx="80010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Doors open for students who are not going to breakfast </a:t>
            </a:r>
            <a:r>
              <a:rPr lang="en-US" sz="2400"/>
              <a:t>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7:4</a:t>
            </a:r>
            <a:r>
              <a:rPr lang="en-US" sz="2400"/>
              <a:t>2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Cafeteria opens for breakfast at 7:20</a:t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begins promptly at 7:50 a.m.  Most students arrive after 7:30 a.m. and wait outside or in the cafeteria until 7:4</a:t>
            </a:r>
            <a:r>
              <a:rPr lang="en-US" sz="2400"/>
              <a:t>2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a.m., when they are allowed to go to their lockers and homerooms.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is dismissed at 2:20 p.m.</a:t>
            </a:r>
            <a:endParaRPr sz="2400"/>
          </a:p>
          <a:p>
            <a:pPr indent="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400"/>
          </a:p>
        </p:txBody>
      </p:sp>
      <p:sp>
        <p:nvSpPr>
          <p:cNvPr id="133" name="Google Shape;133;p6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d9baa5f92_0_165"/>
          <p:cNvSpPr txBox="1"/>
          <p:nvPr>
            <p:ph type="title"/>
          </p:nvPr>
        </p:nvSpPr>
        <p:spPr>
          <a:xfrm>
            <a:off x="914400" y="609600"/>
            <a:ext cx="8001000" cy="69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Passing Time/Lockers</a:t>
            </a:r>
            <a:endParaRPr/>
          </a:p>
        </p:txBody>
      </p:sp>
      <p:sp>
        <p:nvSpPr>
          <p:cNvPr id="140" name="Google Shape;140;g26d9baa5f92_0_165"/>
          <p:cNvSpPr txBox="1"/>
          <p:nvPr>
            <p:ph idx="1" type="body"/>
          </p:nvPr>
        </p:nvSpPr>
        <p:spPr>
          <a:xfrm>
            <a:off x="914400" y="1543050"/>
            <a:ext cx="8001000" cy="45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4325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</a:pPr>
            <a:r>
              <a:rPr lang="en-US"/>
              <a:t>Students have 3 minutes to get to their next class.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-314325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</a:pPr>
            <a:r>
              <a:rPr b="1" lang="en-US"/>
              <a:t>Backpacks are not permitted during the school day.</a:t>
            </a:r>
            <a:r>
              <a:rPr lang="en-US"/>
              <a:t>  Students must use their lockers.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-314325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</a:pPr>
            <a:r>
              <a:rPr lang="en-US"/>
              <a:t>Students are encourage to use the bathroom during passing time.  If more time is needed they should report to their teacher first to get a hall pass.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Meals:</a:t>
            </a:r>
            <a:b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46" name="Google Shape;146;p14"/>
          <p:cNvSpPr txBox="1"/>
          <p:nvPr>
            <p:ph idx="1" type="body"/>
          </p:nvPr>
        </p:nvSpPr>
        <p:spPr>
          <a:xfrm>
            <a:off x="914400" y="1447800"/>
            <a:ext cx="8001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Breakfast = 7:20 a.m. - 7:4</a:t>
            </a:r>
            <a:r>
              <a:rPr lang="en-US" sz="2600"/>
              <a:t>5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a.m.</a:t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600"/>
          </a:p>
          <a:p>
            <a:pPr indent="-3302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Lunch = 20 minutes- Bells 5, 6, and 7</a:t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600"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00"/>
              <a:buChar char="●"/>
            </a:pPr>
            <a:r>
              <a:rPr lang="en-US" sz="2600"/>
              <a:t>All meals are free for all students.</a:t>
            </a:r>
            <a:endParaRPr sz="2600"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600"/>
          </a:p>
          <a:p>
            <a:pPr indent="-3302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Noto Sans Symbols"/>
              <a:buChar char="●"/>
            </a:pPr>
            <a:r>
              <a:rPr lang="en-US" sz="2600"/>
              <a:t>Student meal choices may be limited depending on demand but they are never denied a meal.</a:t>
            </a:r>
            <a:endParaRPr sz="2600"/>
          </a:p>
          <a:p>
            <a:pPr indent="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 sz="2600"/>
          </a:p>
          <a:p>
            <a:pPr indent="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After School Procedures:</a:t>
            </a:r>
            <a:b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52" name="Google Shape;152;p21"/>
          <p:cNvSpPr txBox="1"/>
          <p:nvPr>
            <p:ph idx="1" type="body"/>
          </p:nvPr>
        </p:nvSpPr>
        <p:spPr>
          <a:xfrm>
            <a:off x="914400" y="1447800"/>
            <a:ext cx="80010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dismissed at 2:20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other students must be: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a teacher for extra help or a detention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Athletic Study Hall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Participating in After School Program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1350"/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Extra help time ends at 2:50</a:t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1350"/>
              <a:buNone/>
            </a:pPr>
            <a:r>
              <a:rPr b="1" lang="en-US" sz="2400"/>
              <a:t>Late bus is available Monday thru Thursday. </a:t>
            </a:r>
            <a:endParaRPr b="1"/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type="title"/>
          </p:nvPr>
        </p:nvSpPr>
        <p:spPr>
          <a:xfrm>
            <a:off x="3292650" y="0"/>
            <a:ext cx="4941900" cy="7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t/>
            </a:r>
            <a:endParaRPr sz="4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lang="en-US" sz="4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Class </a:t>
            </a:r>
            <a:r>
              <a:rPr lang="en-US" sz="4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Schedule</a:t>
            </a:r>
            <a:endParaRPr/>
          </a:p>
        </p:txBody>
      </p:sp>
      <p:sp>
        <p:nvSpPr>
          <p:cNvPr id="159" name="Google Shape;159;p20"/>
          <p:cNvSpPr txBox="1"/>
          <p:nvPr>
            <p:ph idx="1" type="body"/>
          </p:nvPr>
        </p:nvSpPr>
        <p:spPr>
          <a:xfrm>
            <a:off x="914400" y="1205925"/>
            <a:ext cx="8001000" cy="45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will receive their schedules in homeroom the first day of school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 Period Day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and B day schedule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b="1" i="0" lang="en-US" sz="2400" u="none">
                <a:solidFill>
                  <a:schemeClr val="dk1"/>
                </a:solidFill>
              </a:rPr>
              <a:t>PE, </a:t>
            </a:r>
            <a:r>
              <a:rPr b="1" lang="en-US"/>
              <a:t>CTE </a:t>
            </a:r>
            <a:r>
              <a:rPr b="1" i="0" lang="en-US" sz="2400" u="none">
                <a:solidFill>
                  <a:schemeClr val="dk1"/>
                </a:solidFill>
              </a:rPr>
              <a:t>7, Computer Literacy, AIS Math. Orchestra 7, Chor</a:t>
            </a:r>
            <a:r>
              <a:rPr b="1" lang="en-US"/>
              <a:t>us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</a:rPr>
              <a:t>Semester classes (20 w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eeks) - </a:t>
            </a:r>
            <a:r>
              <a:rPr i="0" lang="en-US" sz="2800" u="none">
                <a:solidFill>
                  <a:schemeClr val="dk1"/>
                </a:solidFill>
              </a:rPr>
              <a:t>Art, Tech 7, General Mus</a:t>
            </a:r>
            <a:r>
              <a:rPr i="0" lang="en-US" sz="2800" u="none">
                <a:solidFill>
                  <a:schemeClr val="dk1"/>
                </a:solidFill>
              </a:rPr>
              <a:t>ic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685800" y="152400"/>
            <a:ext cx="2362200" cy="457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Arial Black"/>
              </a:rPr>
              <a:t>AJHS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/>
          <p:nvPr>
            <p:ph type="title"/>
          </p:nvPr>
        </p:nvSpPr>
        <p:spPr>
          <a:xfrm>
            <a:off x="914400" y="609600"/>
            <a:ext cx="8001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Attendance and Tardiness:</a:t>
            </a:r>
            <a:b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66" name="Google Shape;166;p7"/>
          <p:cNvSpPr txBox="1"/>
          <p:nvPr>
            <p:ph idx="1" type="body"/>
          </p:nvPr>
        </p:nvSpPr>
        <p:spPr>
          <a:xfrm>
            <a:off x="914400" y="1447800"/>
            <a:ext cx="80010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Excused Absences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Illness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Religious event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Death in the family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Medical/Dental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Legal per education mandates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emergency as approved by principal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your child is absent please call 255-8482, mess</a:t>
            </a:r>
            <a:r>
              <a:rPr b="1" lang="en-US"/>
              <a:t>age via parent square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send a note in with your child when he or she returns to school.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apsules">
  <a:themeElements>
    <a:clrScheme name="">
      <a:dk1>
        <a:srgbClr val="080808"/>
      </a:dk1>
      <a:lt1>
        <a:srgbClr val="FFFFFF"/>
      </a:lt1>
      <a:dk2>
        <a:srgbClr val="000000"/>
      </a:dk2>
      <a:lt2>
        <a:srgbClr val="080808"/>
      </a:lt2>
      <a:accent1>
        <a:srgbClr val="990033"/>
      </a:accent1>
      <a:accent2>
        <a:srgbClr val="33CCCC"/>
      </a:accent2>
      <a:accent3>
        <a:srgbClr val="FFFFFF"/>
      </a:accent3>
      <a:accent4>
        <a:srgbClr val="060606"/>
      </a:accent4>
      <a:accent5>
        <a:srgbClr val="CAAAAD"/>
      </a:accent5>
      <a:accent6>
        <a:srgbClr val="2DB9B9"/>
      </a:accent6>
      <a:hlink>
        <a:srgbClr val="666699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psules">
  <a:themeElements>
    <a:clrScheme name="">
      <a:dk1>
        <a:srgbClr val="080808"/>
      </a:dk1>
      <a:lt1>
        <a:srgbClr val="FFFFFF"/>
      </a:lt1>
      <a:dk2>
        <a:srgbClr val="000000"/>
      </a:dk2>
      <a:lt2>
        <a:srgbClr val="080808"/>
      </a:lt2>
      <a:accent1>
        <a:srgbClr val="990033"/>
      </a:accent1>
      <a:accent2>
        <a:srgbClr val="33CCCC"/>
      </a:accent2>
      <a:accent3>
        <a:srgbClr val="FFFFFF"/>
      </a:accent3>
      <a:accent4>
        <a:srgbClr val="060606"/>
      </a:accent4>
      <a:accent5>
        <a:srgbClr val="CAAAAD"/>
      </a:accent5>
      <a:accent6>
        <a:srgbClr val="2DB9B9"/>
      </a:accent6>
      <a:hlink>
        <a:srgbClr val="666699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2015-08-26T14:15:10Z</dcterms:created>
  <dc:creator>David M. DeProspero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