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63" r:id="rId4"/>
    <p:sldId id="261" r:id="rId5"/>
    <p:sldId id="264" r:id="rId6"/>
    <p:sldId id="265" r:id="rId7"/>
    <p:sldId id="266" r:id="rId8"/>
    <p:sldId id="269" r:id="rId9"/>
    <p:sldId id="285" r:id="rId10"/>
    <p:sldId id="286" r:id="rId11"/>
    <p:sldId id="293" r:id="rId12"/>
    <p:sldId id="294" r:id="rId13"/>
    <p:sldId id="289" r:id="rId14"/>
    <p:sldId id="290" r:id="rId15"/>
    <p:sldId id="292" r:id="rId16"/>
    <p:sldId id="291" r:id="rId17"/>
    <p:sldId id="295" r:id="rId18"/>
    <p:sldId id="296" r:id="rId19"/>
    <p:sldId id="297" r:id="rId20"/>
    <p:sldId id="298" r:id="rId21"/>
    <p:sldId id="299" r:id="rId22"/>
    <p:sldId id="303" r:id="rId23"/>
    <p:sldId id="304" r:id="rId24"/>
    <p:sldId id="300" r:id="rId25"/>
    <p:sldId id="301" r:id="rId26"/>
    <p:sldId id="305" r:id="rId27"/>
    <p:sldId id="308" r:id="rId28"/>
    <p:sldId id="307" r:id="rId29"/>
    <p:sldId id="278" r:id="rId30"/>
  </p:sldIdLst>
  <p:sldSz cx="9144000" cy="5143500" type="screen16x9"/>
  <p:notesSz cx="6858000" cy="9144000"/>
  <p:embeddedFontLst>
    <p:embeddedFont>
      <p:font typeface="Oswald" panose="020B0604020202020204" charset="0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Tino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40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69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624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689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59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5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45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5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8</a:t>
            </a:r>
            <a:r>
              <a:rPr lang="en-US" dirty="0" err="1"/>
              <a:t>th</a:t>
            </a:r>
            <a:r>
              <a:rPr lang="en-US" dirty="0"/>
              <a:t> Grade Parent/Student Information Night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</a:rPr>
              <a:t>Academic Plans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A3262-09D8-47A6-852B-45E68426D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Academic Plans start in junior high school.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Academic Plans are updated and adjusted each year based on students</a:t>
            </a:r>
            <a:r>
              <a:rPr lang="en-US" altLang="ja-JP" sz="2400" b="1" dirty="0">
                <a:latin typeface="Arial" panose="020B0604020202020204" pitchFamily="34" charset="0"/>
              </a:rPr>
              <a:t>’ needs, interests, and graduation requirements.</a:t>
            </a:r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17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60A41-8DD8-47F5-91E6-6E7124A7BC89}"/>
              </a:ext>
            </a:extLst>
          </p:cNvPr>
          <p:cNvSpPr txBox="1"/>
          <p:nvPr/>
        </p:nvSpPr>
        <p:spPr>
          <a:xfrm>
            <a:off x="647700" y="731520"/>
            <a:ext cx="228600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0FD419-C6E7-4765-82E0-B3198DD7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8" y="146890"/>
            <a:ext cx="7483052" cy="48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60A41-8DD8-47F5-91E6-6E7124A7BC89}"/>
              </a:ext>
            </a:extLst>
          </p:cNvPr>
          <p:cNvSpPr txBox="1"/>
          <p:nvPr/>
        </p:nvSpPr>
        <p:spPr>
          <a:xfrm>
            <a:off x="647700" y="731520"/>
            <a:ext cx="228600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FAE4D-C02E-41D9-AB4A-3B3D7A69E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37" y="24456"/>
            <a:ext cx="7101523" cy="51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1440180" y="487680"/>
            <a:ext cx="7007869" cy="931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Your 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Transcript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A3262-09D8-47A6-852B-45E68426D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eaLnBrk="1" hangingPunct="1">
              <a:buNone/>
              <a:defRPr/>
            </a:pPr>
            <a:r>
              <a:rPr lang="en-US" sz="2400" b="1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Your transcript is a complete record of all courses and final course grades for every class you take in high school.  </a:t>
            </a:r>
          </a:p>
          <a:p>
            <a:pPr marL="63500" indent="0" eaLnBrk="1" hangingPunct="1">
              <a:buNone/>
              <a:defRPr/>
            </a:pPr>
            <a:r>
              <a:rPr lang="en-US" sz="2400" b="1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It includes your class rank and grade point average as well as your highest Regents exam scores.</a:t>
            </a:r>
          </a:p>
          <a:p>
            <a:pPr marL="63500" indent="0" eaLnBrk="1" hangingPunct="1">
              <a:buNone/>
              <a:defRPr/>
            </a:pPr>
            <a:endParaRPr lang="en-US" sz="2400" dirty="0">
              <a:ea typeface="Tahoma" charset="0"/>
              <a:cs typeface="Arial"/>
            </a:endParaRPr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63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1440180" y="487680"/>
            <a:ext cx="7007869" cy="931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High School Transcript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A3262-09D8-47A6-852B-45E68426D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249680"/>
            <a:ext cx="6616800" cy="3171441"/>
          </a:xfrm>
        </p:spPr>
        <p:txBody>
          <a:bodyPr/>
          <a:lstStyle/>
          <a:p>
            <a:pPr marL="63500" indent="0" eaLnBrk="1" hangingPunct="1">
              <a:buNone/>
              <a:defRPr/>
            </a:pPr>
            <a:r>
              <a:rPr lang="en-US" sz="2400" b="1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This document is required for all college and scholarship applications, as well as for the military and some employers.</a:t>
            </a:r>
          </a:p>
          <a:p>
            <a:pPr marL="63500" indent="0" eaLnBrk="1" hangingPunct="1">
              <a:buNone/>
              <a:defRPr/>
            </a:pPr>
            <a:r>
              <a:rPr lang="en-US" sz="2400" b="1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It is very important that students do their best in every course taken in grades 9 through 12. 8</a:t>
            </a:r>
            <a:r>
              <a:rPr lang="en-US" sz="2400" b="1" baseline="30000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t> grade courses such as World Language, Algebra, and Earth Science are also included on the transcript. </a:t>
            </a:r>
          </a:p>
          <a:p>
            <a:pPr marL="63500" indent="0" eaLnBrk="1" hangingPunct="1">
              <a:buNone/>
              <a:defRPr/>
            </a:pPr>
            <a:endParaRPr lang="en-US" sz="2400" dirty="0">
              <a:ea typeface="Tahoma" charset="0"/>
              <a:cs typeface="Arial"/>
            </a:endParaRPr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384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60A41-8DD8-47F5-91E6-6E7124A7BC89}"/>
              </a:ext>
            </a:extLst>
          </p:cNvPr>
          <p:cNvSpPr txBox="1"/>
          <p:nvPr/>
        </p:nvSpPr>
        <p:spPr>
          <a:xfrm>
            <a:off x="647700" y="731520"/>
            <a:ext cx="2286000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3A1D4-30E4-4382-9984-2EE85512FEB0}"/>
              </a:ext>
            </a:extLst>
          </p:cNvPr>
          <p:cNvSpPr txBox="1"/>
          <p:nvPr/>
        </p:nvSpPr>
        <p:spPr>
          <a:xfrm>
            <a:off x="403860" y="426720"/>
            <a:ext cx="3279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600" b="1" dirty="0">
              <a:solidFill>
                <a:srgbClr val="990033"/>
              </a:solidFill>
            </a:endParaRPr>
          </a:p>
          <a:p>
            <a:pPr algn="ctr"/>
            <a:r>
              <a:rPr lang="en-US" altLang="en-US" sz="3600" b="1" dirty="0">
                <a:solidFill>
                  <a:srgbClr val="990033"/>
                </a:solidFill>
              </a:rPr>
              <a:t>Sample</a:t>
            </a:r>
          </a:p>
          <a:p>
            <a:pPr algn="ctr"/>
            <a:r>
              <a:rPr lang="en-US" altLang="en-US" sz="3600" b="1" dirty="0">
                <a:solidFill>
                  <a:srgbClr val="990033"/>
                </a:solidFill>
              </a:rPr>
              <a:t> </a:t>
            </a:r>
          </a:p>
          <a:p>
            <a:pPr algn="ctr"/>
            <a:endParaRPr lang="en-US" altLang="en-US" sz="3600" b="1" dirty="0">
              <a:solidFill>
                <a:srgbClr val="990033"/>
              </a:solidFill>
            </a:endParaRPr>
          </a:p>
          <a:p>
            <a:pPr algn="ctr"/>
            <a:r>
              <a:rPr lang="en-US" altLang="en-US" sz="3600" b="1" dirty="0">
                <a:solidFill>
                  <a:srgbClr val="990033"/>
                </a:solidFill>
              </a:rPr>
              <a:t>High School </a:t>
            </a:r>
          </a:p>
          <a:p>
            <a:pPr algn="ctr"/>
            <a:endParaRPr lang="en-US" altLang="en-US" sz="3600" b="1" dirty="0">
              <a:solidFill>
                <a:srgbClr val="990033"/>
              </a:solidFill>
            </a:endParaRPr>
          </a:p>
          <a:p>
            <a:pPr algn="ctr"/>
            <a:endParaRPr lang="en-US" altLang="en-US" sz="3600" b="1" dirty="0">
              <a:solidFill>
                <a:srgbClr val="990033"/>
              </a:solidFill>
            </a:endParaRPr>
          </a:p>
          <a:p>
            <a:pPr algn="ctr"/>
            <a:r>
              <a:rPr lang="en-US" altLang="en-US" sz="3600" b="1" dirty="0">
                <a:solidFill>
                  <a:srgbClr val="990033"/>
                </a:solidFill>
              </a:rPr>
              <a:t>Transcript</a:t>
            </a:r>
            <a:r>
              <a:rPr lang="en-US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endParaRPr lang="en-US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5607D5-A036-4A89-93A6-54111637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411" y="0"/>
            <a:ext cx="42924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1440180" y="487680"/>
            <a:ext cx="7007869" cy="931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Educational Rights and 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 Act of 1974 (FERPA)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A3262-09D8-47A6-852B-45E68426D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181100"/>
            <a:ext cx="6749625" cy="3240021"/>
          </a:xfrm>
        </p:spPr>
        <p:txBody>
          <a:bodyPr/>
          <a:lstStyle/>
          <a:p>
            <a:pPr marL="63500" indent="0"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who are applying to colleges, please be aware that procedures for the confidentiality of student records within FERPA have changed.  </a:t>
            </a:r>
          </a:p>
          <a:p>
            <a:pPr marL="63500" indent="0"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FERPA permits school officials to disclose, upon request, any and all educational records,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including disciplinary records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to any institution to which the student applies for enrollment.</a:t>
            </a:r>
            <a:r>
              <a:rPr lang="en-US" altLang="en-US" sz="2400" dirty="0"/>
              <a:t>  </a:t>
            </a:r>
          </a:p>
          <a:p>
            <a:pPr marL="63500" indent="0" eaLnBrk="1" hangingPunct="1">
              <a:buNone/>
              <a:defRPr/>
            </a:pPr>
            <a:endParaRPr lang="en-US" sz="2400" dirty="0">
              <a:ea typeface="Tahoma" charset="0"/>
              <a:cs typeface="Arial"/>
            </a:endParaRPr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82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1EF2-D70B-405D-A703-5F6E2122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Athletes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NCAA Clearinghouse Requirements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86DF6-1B59-4792-99C6-BDC43A6D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249680"/>
            <a:ext cx="6616800" cy="317144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Students who wish to participate in intercollegiate athletics at the NCAA Division I or Division II levels must be certified by the NCAA Clearinghouse.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defRPr/>
            </a:pPr>
            <a:endParaRPr lang="en-US" altLang="en-US" sz="1800" b="1" dirty="0"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Please note that Division III Colleges, as well as junior colleges, do not require NCAA eligibility certification. </a:t>
            </a:r>
          </a:p>
          <a:p>
            <a:pPr marL="0" indent="0" eaLnBrk="1" hangingPunct="1">
              <a:spcBef>
                <a:spcPct val="0"/>
              </a:spcBef>
              <a:buClrTx/>
              <a:buNone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It is critical that student athletes and their families share their athletic goals with the school counselor beginning in 8</a:t>
            </a:r>
            <a:r>
              <a:rPr lang="en-US" alt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grade to ensure that the students are registered for the necessary NCAA-approved courses in high school.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ECA25-A1A1-4A0A-B637-EBA147A4F2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1565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E745-80B2-4C4A-A94D-CB1305B3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651474"/>
            <a:ext cx="6616800" cy="767801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and Career 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Planning Activities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9CAC9-1C79-4403-A605-965CECD00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5" y="1257300"/>
            <a:ext cx="6616800" cy="3163821"/>
          </a:xfrm>
        </p:spPr>
        <p:txBody>
          <a:bodyPr/>
          <a:lstStyle/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Individual College &amp; Career Counseling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Night and workshops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Rotary Club Career Presentations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BOCES Road Show/New Visions   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PSAT Testing for 10</a:t>
            </a:r>
            <a:r>
              <a:rPr lang="en-US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11</a:t>
            </a:r>
            <a:r>
              <a:rPr lang="en-US" alt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D0A1C-42DD-4C6F-A773-875F410AB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654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B007-DC94-4E04-B3F7-C20C46DF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and Career 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Planning Activities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05E19-326D-4E4C-A211-7B12DE4C3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representative visits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Alumni Panels- Career &amp; College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Counseling Department newsletters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Cooperative Education Program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F60B4-6513-448F-872C-A832DFCF05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59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554480" y="-205740"/>
            <a:ext cx="6995159" cy="5913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  <a:t>						</a:t>
            </a: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b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ja-JP" sz="4400" dirty="0">
                <a:solidFill>
                  <a:schemeClr val="hlink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ja-JP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Welcome &amp; Introductions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Individual Scheduling Meetings 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Role of the School Counselor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Review of Scheduling Process &amp; Transition to High School 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Graduation Requirements 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Typical 9</a:t>
            </a:r>
            <a:r>
              <a:rPr lang="en-US" altLang="en-US" sz="2000" baseline="30000" dirty="0">
                <a:latin typeface="Arial" panose="020B0604020202020204" pitchFamily="34" charset="0"/>
              </a:rPr>
              <a:t>th</a:t>
            </a:r>
            <a:r>
              <a:rPr lang="en-US" altLang="en-US" sz="2000" dirty="0">
                <a:latin typeface="Arial" panose="020B0604020202020204" pitchFamily="34" charset="0"/>
              </a:rPr>
              <a:t> Grade Schedule &amp; Course Selection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Academic Plan &amp; High School Transcript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NCAA Student Athletes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College &amp; Career Planning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	</a:t>
            </a:r>
            <a:br>
              <a:rPr lang="en-US" altLang="ja-JP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3B8A-8246-42F2-AF85-3CCA53F9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518161"/>
            <a:ext cx="6616800" cy="61722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SCOIR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27611-CACA-4414-B327-426A1E50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777240"/>
            <a:ext cx="7071359" cy="364388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Scoir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supports post-secondary, college and career planning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It is designed to assist students and their parents/guardians in making informed decisions about college opportunities and career choices. </a:t>
            </a:r>
          </a:p>
          <a:p>
            <a:pPr marL="0" indent="0"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Scoir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is also being connected to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PrinciplesYou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students can complete interest and personality assessments and complete career search and exploration.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12721-F3CD-47B1-8CCC-AE02EB46A1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860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47DF-6375-4B06-881F-37426562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College at AHS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Placement Courses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ACFD-E8A3-4958-9DA7-741654231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378821"/>
            <a:ext cx="7269479" cy="3042300"/>
          </a:xfrm>
        </p:spPr>
        <p:txBody>
          <a:bodyPr/>
          <a:lstStyle/>
          <a:p>
            <a:pPr marL="63500" indent="0" eaLnBrk="1" hangingPunct="1"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Biology	  Computer Science	   US History	</a:t>
            </a:r>
          </a:p>
          <a:p>
            <a:pPr eaLnBrk="1" hangingPunct="1">
              <a:defRPr/>
            </a:pPr>
            <a:endParaRPr lang="en-US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Calculus	  English Literature	   US Government</a:t>
            </a:r>
          </a:p>
          <a:p>
            <a:pPr eaLnBrk="1" hangingPunct="1">
              <a:defRPr/>
            </a:pPr>
            <a:endParaRPr lang="en-US" sz="2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buNone/>
              <a:defRPr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Chemistry	  Human Geography    World History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785D7-CAEB-4F3D-9EE0-9FD48FED2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99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47DF-6375-4B06-881F-37426562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College at AHS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 the Way Engineering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ACFD-E8A3-4958-9DA7-741654231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378821"/>
            <a:ext cx="7269479" cy="3042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Project Lead the Way through 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Rochester Institute of Technology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altLang="en-US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Engineering/DDP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Digital Electronics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Civil Engineering &amp; Architecture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785D7-CAEB-4F3D-9EE0-9FD48FED2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860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47DF-6375-4B06-881F-37426562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College at AHS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 the Way Biomedical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ACFD-E8A3-4958-9DA7-741654231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378821"/>
            <a:ext cx="7269479" cy="3042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 Project Lead the Way through 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Colleges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Principles of Biomedical Science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 Body Systems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Medical Interventions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Biomedical Innovations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785D7-CAEB-4F3D-9EE0-9FD48FED2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003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47DF-6375-4B06-881F-37426562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College at AHS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Cayuga Community College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785D7-CAEB-4F3D-9EE0-9FD48FED2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DBAE10A-BAE0-478D-99E4-4148C0AB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7" y="1303921"/>
            <a:ext cx="5983605" cy="31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07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47DF-6375-4B06-881F-37426562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75" y="563880"/>
            <a:ext cx="6616800" cy="86106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College at AHS</a:t>
            </a:r>
            <a:b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Cayuga Community College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ACFD-E8A3-4958-9DA7-741654231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835" y="1257300"/>
            <a:ext cx="7269479" cy="3421380"/>
          </a:xfrm>
        </p:spPr>
        <p:txBody>
          <a:bodyPr/>
          <a:lstStyle/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Essentials of Art	           Painting Studio 1	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Cayuga 101</a:t>
            </a:r>
          </a:p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Math 105        Consumer Math 106        Prin. of Accounting</a:t>
            </a:r>
          </a:p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 101	           English 102	        Prin. of Business</a:t>
            </a:r>
          </a:p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College Algebra/Trig      Precalculus	        Calculus</a:t>
            </a:r>
          </a:p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American History 104     American History 105     Music Theory </a:t>
            </a:r>
          </a:p>
          <a:p>
            <a:pPr marL="63500" indent="0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Wellness Center I           Wellness Center II	        Health</a:t>
            </a:r>
          </a:p>
          <a:p>
            <a:pPr marL="63500" indent="0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Biology 103	            Biology 104	        Physics 101</a:t>
            </a:r>
          </a:p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French 103	            French 104</a:t>
            </a:r>
          </a:p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Italian 103	            Italian 104</a:t>
            </a:r>
          </a:p>
          <a:p>
            <a:pPr marL="63500" indent="0" eaLnBrk="1" hangingPunct="1">
              <a:lnSpc>
                <a:spcPts val="1900"/>
              </a:lnSpc>
              <a:buNone/>
              <a:defRPr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Spanish 201	            Spanish 202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785D7-CAEB-4F3D-9EE0-9FD48FED2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448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C46A-F13A-490E-BD53-713B6A2D0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1910D-9B7A-42FF-A47D-62E9F97AFE34}"/>
              </a:ext>
            </a:extLst>
          </p:cNvPr>
          <p:cNvSpPr/>
          <p:nvPr/>
        </p:nvSpPr>
        <p:spPr>
          <a:xfrm>
            <a:off x="251460" y="205740"/>
            <a:ext cx="2758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Liberal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Arts &amp; Science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Childhood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Education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16 out of 62 credits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can be completed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at AHS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688C8-9EBF-4DFA-B371-B2D70031F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79" y="0"/>
            <a:ext cx="4189846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1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0C46A-F13A-490E-BD53-713B6A2D0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1910D-9B7A-42FF-A47D-62E9F97AFE34}"/>
              </a:ext>
            </a:extLst>
          </p:cNvPr>
          <p:cNvSpPr/>
          <p:nvPr/>
        </p:nvSpPr>
        <p:spPr>
          <a:xfrm>
            <a:off x="251460" y="205740"/>
            <a:ext cx="2758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Computer Science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AS Degree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20 out of 64 credits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can be completed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at AHS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1F2D36-147D-4CFF-89B5-5F18EF9C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81" y="0"/>
            <a:ext cx="3878579" cy="508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45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9B53-B4A2-4AD8-A3C9-DB34922F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Remember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A5AFD-F76A-4920-94B1-7C7728AAF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174" y="1378821"/>
            <a:ext cx="7023945" cy="3042300"/>
          </a:xfrm>
        </p:spPr>
        <p:txBody>
          <a:bodyPr/>
          <a:lstStyle/>
          <a:p>
            <a:pPr marL="63500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If your child is receiving special education services, please attend his/her Annual Review meeting this spring.  </a:t>
            </a:r>
          </a:p>
          <a:p>
            <a:pPr marL="63500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 will be notified of the meeting date and time.</a:t>
            </a:r>
          </a:p>
          <a:p>
            <a:pPr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endParaRPr lang="en-US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indent="0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If you would like to attend your child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 scheduling meeting AJHS, please sign up tonight, email or call your child’s school counselor.</a:t>
            </a:r>
          </a:p>
          <a:p>
            <a:pPr eaLnBrk="1" hangingPunct="1">
              <a:spcBef>
                <a:spcPct val="0"/>
              </a:spcBef>
              <a:buClrTx/>
              <a:buFont typeface="+mj-lt"/>
              <a:buAutoNum type="arabicPeriod"/>
              <a:defRPr/>
            </a:pPr>
            <a:endParaRPr lang="en-US" altLang="ja-JP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None/>
              <a:defRPr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If you are from a parochial school, contact the appropriate                       high school counselor.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9A8B1-B4B4-469C-8E1E-BD7194526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979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100" y="1158825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087575" y="1278550"/>
            <a:ext cx="32343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4294967295"/>
          </p:nvPr>
        </p:nvSpPr>
        <p:spPr>
          <a:xfrm>
            <a:off x="1087500" y="2249575"/>
            <a:ext cx="3234300" cy="16809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/>
                </a:solidFill>
              </a:rPr>
              <a:t>Looking forward to welcoming the Class of 2027!</a:t>
            </a:r>
            <a:endParaRPr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394460" y="1318260"/>
            <a:ext cx="3373515" cy="3759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990033"/>
                </a:solidFill>
                <a:latin typeface="Arial" panose="020B0604020202020204" pitchFamily="34" charset="0"/>
              </a:rPr>
              <a:t>Principal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Mr. Morgan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990033"/>
                </a:solidFill>
                <a:latin typeface="Arial" panose="020B0604020202020204" pitchFamily="34" charset="0"/>
              </a:rPr>
              <a:t>Assistant Principals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Mrs. </a:t>
            </a:r>
            <a:r>
              <a:rPr lang="en-US" altLang="en-US" sz="2000" dirty="0" err="1">
                <a:latin typeface="Arial" panose="020B0604020202020204" pitchFamily="34" charset="0"/>
              </a:rPr>
              <a:t>LaManna</a:t>
            </a:r>
            <a:r>
              <a:rPr lang="en-US" altLang="en-US" sz="2000" dirty="0">
                <a:latin typeface="Arial" panose="020B0604020202020204" pitchFamily="34" charset="0"/>
              </a:rPr>
              <a:t>(A-F)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Mrs. Wicks(G-N)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Mr.Testa</a:t>
            </a:r>
            <a:r>
              <a:rPr lang="en-US" altLang="en-US" sz="2000" dirty="0">
                <a:latin typeface="Arial" panose="020B0604020202020204" pitchFamily="34" charset="0"/>
              </a:rPr>
              <a:t> (O-Z)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Auburn High School Staff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4495800" y="1242060"/>
            <a:ext cx="4008120" cy="3836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990033"/>
                </a:solidFill>
                <a:latin typeface="Arial" panose="020B0604020202020204" pitchFamily="34" charset="0"/>
              </a:rPr>
              <a:t>	Counselors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Mr. Crosby (A-</a:t>
            </a:r>
            <a:r>
              <a:rPr lang="en-US" altLang="en-US" sz="2000" dirty="0" err="1">
                <a:latin typeface="Arial" panose="020B0604020202020204" pitchFamily="34" charset="0"/>
              </a:rPr>
              <a:t>Cq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Dr. Hoskins-</a:t>
            </a:r>
            <a:r>
              <a:rPr lang="en-US" altLang="en-US" sz="2000" dirty="0" err="1">
                <a:latin typeface="Arial" panose="020B0604020202020204" pitchFamily="34" charset="0"/>
              </a:rPr>
              <a:t>Tardibone</a:t>
            </a:r>
            <a:r>
              <a:rPr lang="en-US" altLang="en-US" sz="2000" dirty="0">
                <a:latin typeface="Arial" panose="020B0604020202020204" pitchFamily="34" charset="0"/>
              </a:rPr>
              <a:t> (Cr-Ha)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Mr. Walker (He-Me)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Mrs. Stryker (Mi-Sc)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Ms. </a:t>
            </a:r>
            <a:r>
              <a:rPr lang="en-US" altLang="en-US" sz="2000" dirty="0" err="1">
                <a:latin typeface="Arial" panose="020B0604020202020204" pitchFamily="34" charset="0"/>
              </a:rPr>
              <a:t>Shurant</a:t>
            </a:r>
            <a:r>
              <a:rPr lang="en-US" altLang="en-US" sz="2000" dirty="0">
                <a:latin typeface="Arial" panose="020B0604020202020204" pitchFamily="34" charset="0"/>
              </a:rPr>
              <a:t> (Se-Z)</a:t>
            </a:r>
          </a:p>
          <a:p>
            <a:pPr marL="0" lvl="0" indent="0">
              <a:buNone/>
            </a:pPr>
            <a:endParaRPr sz="2000" b="1"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Scheduling Meetings</a:t>
            </a:r>
            <a:endParaRPr sz="2800"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402081" y="1378821"/>
            <a:ext cx="717804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The Junior High school counselors will meet with 8</a:t>
            </a:r>
            <a:r>
              <a:rPr lang="en-US" altLang="en-US" sz="2000" b="1" baseline="30000" dirty="0">
                <a:latin typeface="Arial" panose="020B0604020202020204" pitchFamily="34" charset="0"/>
              </a:rPr>
              <a:t>th </a:t>
            </a:r>
            <a:r>
              <a:rPr lang="en-US" altLang="en-US" sz="2000" b="1" dirty="0">
                <a:latin typeface="Arial" panose="020B0604020202020204" pitchFamily="34" charset="0"/>
              </a:rPr>
              <a:t>grade students individually to finalize course selections and academic plans.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Parents- Please sign up tonight, call, or email the junior high counselors if you would like to participate.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Mr. Salvage- Last Names A-Le	Mrs. Walsh- Last Names Li- 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(</a:t>
            </a:r>
            <a:r>
              <a:rPr lang="en-US" altLang="en-US" sz="1600" b="1" dirty="0" err="1">
                <a:latin typeface="Arial" panose="020B0604020202020204" pitchFamily="34" charset="0"/>
              </a:rPr>
              <a:t>ph</a:t>
            </a:r>
            <a:r>
              <a:rPr lang="en-US" altLang="en-US" sz="1600" b="1" dirty="0">
                <a:latin typeface="Arial" panose="020B0604020202020204" pitchFamily="34" charset="0"/>
              </a:rPr>
              <a:t>) 315-255-8490			(</a:t>
            </a:r>
            <a:r>
              <a:rPr lang="en-US" altLang="en-US" sz="1600" b="1" dirty="0" err="1">
                <a:latin typeface="Arial" panose="020B0604020202020204" pitchFamily="34" charset="0"/>
              </a:rPr>
              <a:t>ph</a:t>
            </a:r>
            <a:r>
              <a:rPr lang="en-US" altLang="en-US" sz="1600" b="1" dirty="0">
                <a:latin typeface="Arial" panose="020B0604020202020204" pitchFamily="34" charset="0"/>
              </a:rPr>
              <a:t>) 315-255-8532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1600" b="1" dirty="0" err="1">
                <a:latin typeface="Arial" panose="020B0604020202020204" pitchFamily="34" charset="0"/>
              </a:rPr>
              <a:t>geraldsalvage@aecsd.education</a:t>
            </a:r>
            <a:r>
              <a:rPr lang="en-US" altLang="en-US" sz="1600" b="1" dirty="0">
                <a:latin typeface="Arial" panose="020B0604020202020204" pitchFamily="34" charset="0"/>
              </a:rPr>
              <a:t>        </a:t>
            </a:r>
            <a:r>
              <a:rPr lang="en-US" altLang="en-US" sz="1600" b="1" dirty="0" err="1">
                <a:latin typeface="Arial" panose="020B0604020202020204" pitchFamily="34" charset="0"/>
              </a:rPr>
              <a:t>margaretwalsh@aecsd.education</a:t>
            </a:r>
            <a:r>
              <a:rPr lang="en-US" altLang="en-US" sz="1600" b="1" dirty="0">
                <a:latin typeface="Arial" panose="020B0604020202020204" pitchFamily="34" charset="0"/>
              </a:rPr>
              <a:t>		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1440180" y="480060"/>
            <a:ext cx="7063739" cy="9392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School Counselor Can Help With…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556175" y="1173480"/>
            <a:ext cx="2132700" cy="3706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  </a:t>
            </a:r>
            <a:r>
              <a:rPr lang="en-US" altLang="en-US" sz="1800" b="1" dirty="0">
                <a:solidFill>
                  <a:schemeClr val="tx1"/>
                </a:solidFill>
              </a:rPr>
              <a:t>Academics </a:t>
            </a:r>
          </a:p>
          <a:p>
            <a:pPr marL="127000" indent="0">
              <a:buNone/>
            </a:pPr>
            <a:r>
              <a:rPr lang="en-US" altLang="en-US" sz="1800" dirty="0">
                <a:cs typeface="Tahoma" panose="020B0604030504040204" pitchFamily="34" charset="0"/>
              </a:rPr>
              <a:t>Assist with course selection that will allow you to graduate and reach your post secondary goals.</a:t>
            </a:r>
          </a:p>
          <a:p>
            <a:pPr marL="127000" indent="0">
              <a:buNone/>
            </a:pPr>
            <a:r>
              <a:rPr lang="en-US" altLang="en-US" sz="1800" dirty="0">
                <a:cs typeface="Tahoma" panose="020B0604030504040204" pitchFamily="34" charset="0"/>
              </a:rPr>
              <a:t>Help determine interventions to improve academic success</a:t>
            </a:r>
            <a:r>
              <a:rPr lang="en-US" altLang="en-US" dirty="0">
                <a:cs typeface="Tahoma" panose="020B0604030504040204" pitchFamily="34" charset="0"/>
              </a:rPr>
              <a:t>.</a:t>
            </a:r>
          </a:p>
          <a:p>
            <a:pPr marL="0" lvl="0" indent="0"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3798226" y="1173480"/>
            <a:ext cx="2132700" cy="3706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  </a:t>
            </a:r>
            <a:r>
              <a:rPr lang="en" sz="1800" b="1" dirty="0"/>
              <a:t>Career 	</a:t>
            </a:r>
            <a:endParaRPr sz="1800" b="1" dirty="0"/>
          </a:p>
          <a:p>
            <a:pPr marL="127000" indent="0">
              <a:buNone/>
            </a:pPr>
            <a:r>
              <a:rPr lang="en-US" altLang="en-US" sz="1800" dirty="0"/>
              <a:t>Career exploration</a:t>
            </a:r>
          </a:p>
          <a:p>
            <a:pPr marL="127000" indent="0">
              <a:buNone/>
            </a:pPr>
            <a:r>
              <a:rPr lang="en-US" altLang="en-US" sz="1800" dirty="0"/>
              <a:t>Choosing your path (college, work force, military)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5930926" y="1173480"/>
            <a:ext cx="2420594" cy="3706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Personal &amp; Social Concerns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1800" dirty="0"/>
              <a:t>Positive decision-making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1800" dirty="0"/>
              <a:t>Developing healthy relationships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1800" dirty="0"/>
              <a:t>Coping with personal issues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556175" y="525780"/>
            <a:ext cx="6616800" cy="7848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800" baseline="30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9</a:t>
            </a:r>
            <a:r>
              <a:rPr lang="en-US" altLang="en-US" sz="2800" baseline="30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Scheduling Process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556174" y="651474"/>
            <a:ext cx="6616800" cy="3772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1600" b="1" dirty="0">
                <a:latin typeface="Tinos" panose="020B0604020202020204" charset="0"/>
                <a:ea typeface="Tinos" panose="020B0604020202020204" charset="0"/>
                <a:cs typeface="Tinos" panose="020B0604020202020204" charset="0"/>
                <a:sym typeface="ZapfDingbats" charset="0"/>
              </a:rPr>
              <a:t> </a:t>
            </a:r>
          </a:p>
          <a:p>
            <a:pPr marL="457200" lvl="1" indent="0" eaLnBrk="1" hangingPunct="1">
              <a:buNone/>
              <a:defRPr/>
            </a:pPr>
            <a:endParaRPr lang="en-US" altLang="en-US" sz="1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en-US" altLang="en-US" sz="18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altLang="en-US" sz="1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of 	</a:t>
            </a: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  <a:sym typeface="ZapfDingbats" charset="0"/>
              </a:rPr>
              <a:t>8</a:t>
            </a:r>
            <a:r>
              <a:rPr lang="en-US" sz="1800" b="1" baseline="30000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  <a:sym typeface="ZapfDingbats" charset="0"/>
              </a:rPr>
              <a:t>th</a:t>
            </a: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  <a:sym typeface="ZapfDingbats" charset="0"/>
              </a:rPr>
              <a:t> Grade Classroom Presentations</a:t>
            </a:r>
          </a:p>
          <a:p>
            <a:pPr marL="457200" lvl="1" indent="0" eaLnBrk="1" hangingPunct="1">
              <a:buNone/>
              <a:defRPr/>
            </a:pPr>
            <a:r>
              <a:rPr lang="en-US" altLang="en-US" sz="1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23</a:t>
            </a:r>
            <a:r>
              <a:rPr lang="en-US" altLang="en-US" sz="1800" b="1" baseline="30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  <a:sym typeface="ZapfDingbats" charset="0"/>
              </a:rPr>
              <a:t>	Course Guides Distributed</a:t>
            </a:r>
          </a:p>
          <a:p>
            <a:pPr marL="520700" lvl="1" indent="0" eaLnBrk="1" hangingPunct="1">
              <a:buNone/>
              <a:defRPr/>
            </a:pPr>
            <a:endParaRPr lang="en-US" sz="1800" b="1" dirty="0">
              <a:latin typeface="Arial" panose="020B0604020202020204" pitchFamily="34" charset="0"/>
              <a:ea typeface="Tinos" panose="020B060402020202020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altLang="en-US" sz="1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25</a:t>
            </a:r>
            <a:r>
              <a:rPr lang="en-US" altLang="en-US" sz="1800" b="1" baseline="30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      </a:t>
            </a: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</a:rPr>
              <a:t> 	8</a:t>
            </a:r>
            <a:r>
              <a:rPr lang="en-US" sz="1800" b="1" baseline="30000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</a:rPr>
              <a:t>th</a:t>
            </a: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</a:rPr>
              <a:t> Grade Parent/Student 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</a:rPr>
              <a:t>		Information Night			</a:t>
            </a:r>
            <a:endParaRPr lang="en-US" sz="1800" b="1" dirty="0">
              <a:latin typeface="Arial" panose="020B0604020202020204" pitchFamily="34" charset="0"/>
              <a:ea typeface="Tinos" panose="020B0604020202020204" charset="0"/>
              <a:cs typeface="Arial" panose="020B0604020202020204" pitchFamily="34" charset="0"/>
              <a:sym typeface="ZapfDingbats" charset="0"/>
            </a:endParaRPr>
          </a:p>
          <a:p>
            <a:pPr marL="520700" lvl="1" indent="0" eaLnBrk="1" hangingPunct="1">
              <a:buNone/>
              <a:defRPr/>
            </a:pP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  <a:sym typeface="ZapfDingbats" charset="0"/>
              </a:rPr>
              <a:t>	</a:t>
            </a:r>
            <a:endParaRPr lang="en-US" sz="1800" b="1" dirty="0">
              <a:latin typeface="Arial" panose="020B0604020202020204" pitchFamily="34" charset="0"/>
              <a:ea typeface="Tinos" panose="020B060402020202020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altLang="en-US" sz="1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Feb- April 	</a:t>
            </a: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</a:rPr>
              <a:t>Annual scheduling review meetings</a:t>
            </a:r>
          </a:p>
          <a:p>
            <a:pPr marL="457200" lvl="1" indent="0" eaLnBrk="1" hangingPunct="1">
              <a:buNone/>
              <a:defRPr/>
            </a:pPr>
            <a:r>
              <a:rPr lang="en-US" sz="1800" b="1" dirty="0">
                <a:latin typeface="Arial" panose="020B0604020202020204" pitchFamily="34" charset="0"/>
                <a:ea typeface="Tinos" panose="020B0604020202020204" charset="0"/>
                <a:cs typeface="Arial" panose="020B0604020202020204" pitchFamily="34" charset="0"/>
              </a:rPr>
              <a:t>		Final course selections will be mailed</a:t>
            </a:r>
          </a:p>
          <a:p>
            <a:pPr marL="457200" lvl="1" indent="0" eaLnBrk="1" hangingPunct="1">
              <a:buNone/>
              <a:defRPr/>
            </a:pPr>
            <a:endParaRPr lang="en-US" sz="1800" b="1" dirty="0">
              <a:latin typeface="Arial" panose="020B0604020202020204" pitchFamily="34" charset="0"/>
              <a:ea typeface="Tinos" panose="020B0604020202020204" charset="0"/>
              <a:cs typeface="Arial" panose="020B060402020202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altLang="en-US" sz="1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New Student Orientation at AHS</a:t>
            </a:r>
            <a:endParaRPr lang="en-US" sz="1800" b="1" dirty="0">
              <a:latin typeface="Arial" panose="020B0604020202020204" pitchFamily="34" charset="0"/>
              <a:ea typeface="Tinos" panose="020B060402020202020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2A86A-D790-4781-B2A9-E410A1727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55" y="220980"/>
            <a:ext cx="5808889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9</a:t>
            </a:r>
            <a:r>
              <a:rPr lang="en-US" altLang="en-US" sz="2800" baseline="300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Schedule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A3262-09D8-47A6-852B-45E68426D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English 9R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Global History 9R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Math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World Language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PE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Electives or Study Halls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Lunch</a:t>
            </a:r>
          </a:p>
          <a:p>
            <a:endParaRPr lang="en-US"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en-US" sz="2800" dirty="0">
                <a:solidFill>
                  <a:srgbClr val="990033"/>
                </a:solidFill>
                <a:latin typeface="Arial" panose="020B0604020202020204" pitchFamily="34" charset="0"/>
              </a:rPr>
              <a:t>Academic Intervention Services (AIS)</a:t>
            </a:r>
            <a:r>
              <a:rPr lang="en-US" alt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endParaRPr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A3262-09D8-47A6-852B-45E68426D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AIS is provided to students to help them successfully meet their graduation requirements.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Placement is determined by NYS Math and ELA 8</a:t>
            </a:r>
            <a:r>
              <a:rPr lang="en-US" altLang="en-US" sz="2400" b="1" baseline="30000" dirty="0">
                <a:latin typeface="Arial" panose="020B0604020202020204" pitchFamily="34" charset="0"/>
              </a:rPr>
              <a:t>th</a:t>
            </a:r>
            <a:r>
              <a:rPr lang="en-US" altLang="en-US" sz="2400" b="1" dirty="0">
                <a:latin typeface="Arial" panose="020B0604020202020204" pitchFamily="34" charset="0"/>
              </a:rPr>
              <a:t> grade assessments and/or prior academic performance.  </a:t>
            </a:r>
          </a:p>
          <a:p>
            <a:pPr marL="63500" indent="0">
              <a:buNone/>
            </a:pPr>
            <a:endParaRPr lang="en-US" sz="2000"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659305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1193</Words>
  <Application>Microsoft Office PowerPoint</Application>
  <PresentationFormat>On-screen Show (16:9)</PresentationFormat>
  <Paragraphs>201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Tinos</vt:lpstr>
      <vt:lpstr>Oswald</vt:lpstr>
      <vt:lpstr>ZapfDingbats</vt:lpstr>
      <vt:lpstr>Tahoma</vt:lpstr>
      <vt:lpstr>Quintus template</vt:lpstr>
      <vt:lpstr>8th Grade Parent/Student Information Night</vt:lpstr>
      <vt:lpstr>                                                               Agenda Welcome &amp; Introductions Individual Scheduling Meetings  Role of the School Counselor Review of Scheduling Process &amp; Transition to High School  Graduation Requirements  Typical 9th Grade Schedule &amp; Course Selection Academic Plan &amp; High School Transcript NCAA Student Athletes College &amp; Career Planning   </vt:lpstr>
      <vt:lpstr>Auburn High School Staff</vt:lpstr>
      <vt:lpstr>Individual Scheduling Meetings</vt:lpstr>
      <vt:lpstr>Your School Counselor Can Help With…</vt:lpstr>
      <vt:lpstr>8th to 9th Grade Scheduling Process</vt:lpstr>
      <vt:lpstr>PowerPoint Presentation</vt:lpstr>
      <vt:lpstr>Typical 9th Grade Schedule</vt:lpstr>
      <vt:lpstr>Academic Intervention Services (AIS)  </vt:lpstr>
      <vt:lpstr>Academic Plans  </vt:lpstr>
      <vt:lpstr>PowerPoint Presentation</vt:lpstr>
      <vt:lpstr>PowerPoint Presentation</vt:lpstr>
      <vt:lpstr>The Importance of Your  High School Transcript  </vt:lpstr>
      <vt:lpstr>The Importance of  Your High School Transcript  </vt:lpstr>
      <vt:lpstr>PowerPoint Presentation</vt:lpstr>
      <vt:lpstr>Family Educational Rights and  Privacy Act of 1974 (FERPA)</vt:lpstr>
      <vt:lpstr>Student Athletes NCAA Clearinghouse Requirements</vt:lpstr>
      <vt:lpstr>College and Career  High School Planning Activities</vt:lpstr>
      <vt:lpstr>College and Career  High School Planning Activities</vt:lpstr>
      <vt:lpstr>SCOIR</vt:lpstr>
      <vt:lpstr>Experience College at AHS Advanced Placement Courses</vt:lpstr>
      <vt:lpstr>Experience College at AHS Project Lead the Way Engineering</vt:lpstr>
      <vt:lpstr>Experience College at AHS Project Lead the Way Biomedical</vt:lpstr>
      <vt:lpstr>Experience College at AHS Cayuga Community College</vt:lpstr>
      <vt:lpstr>Experience College at AHS Cayuga Community College</vt:lpstr>
      <vt:lpstr>PowerPoint Presentation</vt:lpstr>
      <vt:lpstr>PowerPoint Presentation</vt:lpstr>
      <vt:lpstr>Things to Remember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Parent/Student Information Night</dc:title>
  <dc:creator>JaneStryker</dc:creator>
  <cp:lastModifiedBy>JaneStryker</cp:lastModifiedBy>
  <cp:revision>30</cp:revision>
  <dcterms:modified xsi:type="dcterms:W3CDTF">2023-01-23T15:45:15Z</dcterms:modified>
</cp:coreProperties>
</file>