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Roboto" panose="020B0604020202020204" charset="0"/>
      <p:regular r:id="rId4"/>
      <p:bold r:id="rId5"/>
      <p:italic r:id="rId6"/>
      <p:boldItalic r:id="rId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3" d="100"/>
          <a:sy n="143" d="100"/>
        </p:scale>
        <p:origin x="684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tableStyles" Target="tableStyles.xml"/><Relationship Id="rId5" Type="http://schemas.openxmlformats.org/officeDocument/2006/relationships/font" Target="fonts/font2.fntdata"/><Relationship Id="rId10" Type="http://schemas.openxmlformats.org/officeDocument/2006/relationships/theme" Target="theme/theme1.xml"/><Relationship Id="rId4" Type="http://schemas.openxmlformats.org/officeDocument/2006/relationships/font" Target="fonts/font1.fntdata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name="adj" fmla="val 16667"/>
            </a:avLst>
          </a:prstGeom>
          <a:solidFill>
            <a:schemeClr val="lt1">
              <a:alpha val="6808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accent4"/>
        </a:soli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>
            <a:spLocks noGrp="1"/>
          </p:cNvSpPr>
          <p:nvPr>
            <p:ph type="title" hasCustomPrompt="1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9" name="Google Shape;59;p11"/>
          <p:cNvSpPr txBox="1">
            <a:spLocks noGrp="1"/>
          </p:cNvSpPr>
          <p:nvPr>
            <p:ph type="body" idx="1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accent4"/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 rot="10800000" flipH="1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4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/>
          <p:nvPr/>
        </p:nvSpPr>
        <p:spPr>
          <a:xfrm rot="10800000" flipH="1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26;p5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2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/>
          <p:nvPr/>
        </p:nvSpPr>
        <p:spPr>
          <a:xfrm rot="10800000" flipH="1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6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/>
        </p:nvSpPr>
        <p:spPr>
          <a:xfrm rot="10800000" flipH="1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7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1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>
            <a:spLocks noGrp="1"/>
          </p:cNvSpPr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9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ubTitle" idx="1"/>
          </p:nvPr>
        </p:nvSpPr>
        <p:spPr>
          <a:xfrm>
            <a:off x="265500" y="2779467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/>
        </p:nvSpPr>
        <p:spPr>
          <a:xfrm rot="10800000" flipH="1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10"/>
          <p:cNvSpPr/>
          <p:nvPr/>
        </p:nvSpPr>
        <p:spPr>
          <a:xfrm rot="10800000" flipH="1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body" idx="1"/>
          </p:nvPr>
        </p:nvSpPr>
        <p:spPr>
          <a:xfrm>
            <a:off x="57150" y="4696825"/>
            <a:ext cx="8382000" cy="44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aterial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  <a:defRPr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9D9D9"/>
        </a:solidFill>
        <a:effectLst/>
      </p:bgPr>
    </p:bg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3"/>
          <p:cNvSpPr txBox="1">
            <a:spLocks noGrp="1"/>
          </p:cNvSpPr>
          <p:nvPr>
            <p:ph type="ctrTitle"/>
          </p:nvPr>
        </p:nvSpPr>
        <p:spPr>
          <a:xfrm>
            <a:off x="625500" y="125275"/>
            <a:ext cx="7893000" cy="1659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A61C00"/>
                </a:solidFill>
              </a:rPr>
              <a:t>Tech Mentors</a:t>
            </a:r>
            <a:endParaRPr sz="2400" b="1">
              <a:solidFill>
                <a:srgbClr val="A61C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A61C00"/>
                </a:solidFill>
              </a:rPr>
              <a:t>Digital Teaching and Learning</a:t>
            </a:r>
            <a:endParaRPr sz="2400" b="1">
              <a:solidFill>
                <a:srgbClr val="A61C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1">
              <a:solidFill>
                <a:srgbClr val="A61C00"/>
              </a:solidFill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i="1">
                <a:solidFill>
                  <a:srgbClr val="A61C00"/>
                </a:solidFill>
              </a:rPr>
              <a:t>Purpose: Provide classroom coaching and professional development to the building staff</a:t>
            </a:r>
            <a:endParaRPr sz="1800" i="1">
              <a:solidFill>
                <a:srgbClr val="A61C00"/>
              </a:solidFill>
            </a:endParaRPr>
          </a:p>
        </p:txBody>
      </p:sp>
      <p:sp>
        <p:nvSpPr>
          <p:cNvPr id="68" name="Google Shape;68;p13"/>
          <p:cNvSpPr txBox="1">
            <a:spLocks noGrp="1"/>
          </p:cNvSpPr>
          <p:nvPr>
            <p:ph type="subTitle" idx="1"/>
          </p:nvPr>
        </p:nvSpPr>
        <p:spPr>
          <a:xfrm>
            <a:off x="75100" y="2126450"/>
            <a:ext cx="8762400" cy="2618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dirty="0">
                <a:solidFill>
                  <a:srgbClr val="85200C"/>
                </a:solidFill>
              </a:rPr>
              <a:t>Director of Technology - Tom Bunn</a:t>
            </a:r>
            <a:endParaRPr sz="1400" dirty="0">
              <a:solidFill>
                <a:srgbClr val="85200C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dirty="0">
                <a:solidFill>
                  <a:srgbClr val="85200C"/>
                </a:solidFill>
              </a:rPr>
              <a:t>BOCES Consultant - Renee Lawrence</a:t>
            </a:r>
            <a:endParaRPr sz="1400" dirty="0">
              <a:solidFill>
                <a:srgbClr val="85200C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dirty="0">
                <a:solidFill>
                  <a:srgbClr val="85200C"/>
                </a:solidFill>
              </a:rPr>
              <a:t>High School - William Gilmore (Technology), Danielle Manzone (Special Education)</a:t>
            </a:r>
            <a:r>
              <a:rPr lang="en-US" sz="1400" dirty="0">
                <a:solidFill>
                  <a:srgbClr val="85200C"/>
                </a:solidFill>
              </a:rPr>
              <a:t>, Alison </a:t>
            </a:r>
            <a:r>
              <a:rPr lang="en-US" sz="1400" dirty="0" err="1">
                <a:solidFill>
                  <a:srgbClr val="85200C"/>
                </a:solidFill>
              </a:rPr>
              <a:t>Fennessy</a:t>
            </a:r>
            <a:r>
              <a:rPr lang="en-US" sz="1400" dirty="0">
                <a:solidFill>
                  <a:srgbClr val="85200C"/>
                </a:solidFill>
              </a:rPr>
              <a:t> (English), Sarah </a:t>
            </a:r>
            <a:r>
              <a:rPr lang="en-US" sz="1400" dirty="0" err="1">
                <a:solidFill>
                  <a:srgbClr val="85200C"/>
                </a:solidFill>
              </a:rPr>
              <a:t>Dautrich</a:t>
            </a:r>
            <a:r>
              <a:rPr lang="en-US" sz="1400" dirty="0">
                <a:solidFill>
                  <a:srgbClr val="85200C"/>
                </a:solidFill>
              </a:rPr>
              <a:t> (English), Victoria </a:t>
            </a:r>
            <a:r>
              <a:rPr lang="en-US" sz="1400" dirty="0" err="1">
                <a:solidFill>
                  <a:srgbClr val="85200C"/>
                </a:solidFill>
              </a:rPr>
              <a:t>Calarco</a:t>
            </a:r>
            <a:r>
              <a:rPr lang="en-US" sz="1400" dirty="0">
                <a:solidFill>
                  <a:srgbClr val="85200C"/>
                </a:solidFill>
              </a:rPr>
              <a:t> (Library Media Specialist), Elizabeth Molloy (Social Studies), Julie </a:t>
            </a:r>
            <a:r>
              <a:rPr lang="en-US" sz="1400" dirty="0" err="1">
                <a:solidFill>
                  <a:srgbClr val="85200C"/>
                </a:solidFill>
              </a:rPr>
              <a:t>Liccion</a:t>
            </a:r>
            <a:r>
              <a:rPr lang="en-US" sz="1400" dirty="0">
                <a:solidFill>
                  <a:srgbClr val="85200C"/>
                </a:solidFill>
              </a:rPr>
              <a:t> (FACS), Catherine </a:t>
            </a:r>
            <a:r>
              <a:rPr lang="en-US" sz="1400" dirty="0" err="1">
                <a:solidFill>
                  <a:srgbClr val="85200C"/>
                </a:solidFill>
              </a:rPr>
              <a:t>Casaletta</a:t>
            </a:r>
            <a:r>
              <a:rPr lang="en-US" sz="1400" dirty="0">
                <a:solidFill>
                  <a:srgbClr val="85200C"/>
                </a:solidFill>
              </a:rPr>
              <a:t> (</a:t>
            </a:r>
            <a:r>
              <a:rPr lang="en-US" sz="1400" dirty="0" err="1">
                <a:solidFill>
                  <a:srgbClr val="85200C"/>
                </a:solidFill>
              </a:rPr>
              <a:t>Buisness</a:t>
            </a:r>
            <a:r>
              <a:rPr lang="en-US" sz="1400" dirty="0">
                <a:solidFill>
                  <a:srgbClr val="85200C"/>
                </a:solidFill>
              </a:rPr>
              <a:t>)</a:t>
            </a:r>
            <a:endParaRPr sz="1400" dirty="0">
              <a:solidFill>
                <a:srgbClr val="85200C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dirty="0">
                <a:solidFill>
                  <a:srgbClr val="85200C"/>
                </a:solidFill>
              </a:rPr>
              <a:t>Junior High School - Julie Feheley (Technology) Danielle O’Shea (English), </a:t>
            </a:r>
            <a:r>
              <a:rPr lang="en-US" sz="1400" dirty="0">
                <a:solidFill>
                  <a:srgbClr val="85200C"/>
                </a:solidFill>
              </a:rPr>
              <a:t>Marcella </a:t>
            </a:r>
            <a:r>
              <a:rPr lang="en-US" sz="1400" dirty="0" err="1">
                <a:solidFill>
                  <a:srgbClr val="85200C"/>
                </a:solidFill>
              </a:rPr>
              <a:t>Didio</a:t>
            </a:r>
            <a:r>
              <a:rPr lang="en-US" sz="1400" dirty="0">
                <a:solidFill>
                  <a:srgbClr val="85200C"/>
                </a:solidFill>
              </a:rPr>
              <a:t> (Library Media Specialist), Deborah </a:t>
            </a:r>
            <a:r>
              <a:rPr lang="en-US" sz="1400" dirty="0" err="1">
                <a:solidFill>
                  <a:srgbClr val="85200C"/>
                </a:solidFill>
              </a:rPr>
              <a:t>Rielly</a:t>
            </a:r>
            <a:r>
              <a:rPr lang="en-US" sz="1400" dirty="0">
                <a:solidFill>
                  <a:srgbClr val="85200C"/>
                </a:solidFill>
              </a:rPr>
              <a:t> (English)</a:t>
            </a:r>
            <a:endParaRPr sz="1400" dirty="0">
              <a:solidFill>
                <a:srgbClr val="85200C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dirty="0">
                <a:solidFill>
                  <a:srgbClr val="85200C"/>
                </a:solidFill>
              </a:rPr>
              <a:t>Casey Park Elementary- Shannon DelloStritto (4th Grade) Kiley Kustyn (1st Grade)</a:t>
            </a:r>
            <a:endParaRPr sz="1400" dirty="0">
              <a:solidFill>
                <a:srgbClr val="85200C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dirty="0">
                <a:solidFill>
                  <a:srgbClr val="85200C"/>
                </a:solidFill>
              </a:rPr>
              <a:t>Genesee Elementary - Shane Annal (6th Grade), </a:t>
            </a:r>
            <a:r>
              <a:rPr lang="en-US" sz="1400" dirty="0">
                <a:solidFill>
                  <a:srgbClr val="85200C"/>
                </a:solidFill>
              </a:rPr>
              <a:t>Anne </a:t>
            </a:r>
            <a:r>
              <a:rPr lang="en-US" sz="1400" dirty="0" err="1">
                <a:solidFill>
                  <a:srgbClr val="85200C"/>
                </a:solidFill>
              </a:rPr>
              <a:t>Mlod</a:t>
            </a:r>
            <a:r>
              <a:rPr lang="en-US" sz="1400" dirty="0">
                <a:solidFill>
                  <a:srgbClr val="85200C"/>
                </a:solidFill>
              </a:rPr>
              <a:t> (Library Media Specialist)</a:t>
            </a:r>
            <a:endParaRPr sz="1400" dirty="0">
              <a:solidFill>
                <a:srgbClr val="85200C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dirty="0">
                <a:solidFill>
                  <a:srgbClr val="85200C"/>
                </a:solidFill>
              </a:rPr>
              <a:t>Herman Avenue Elementary - Steve Howard (Music)</a:t>
            </a:r>
            <a:endParaRPr sz="1400" dirty="0">
              <a:solidFill>
                <a:srgbClr val="85200C"/>
              </a:solidFill>
            </a:endParaRPr>
          </a:p>
          <a:p>
            <a:pPr marL="0" lvl="0" indent="0"/>
            <a:r>
              <a:rPr lang="en" sz="1400" dirty="0">
                <a:solidFill>
                  <a:srgbClr val="85200C"/>
                </a:solidFill>
              </a:rPr>
              <a:t>Owasco Elementary - Christina Lupo (Library Media Specialist), </a:t>
            </a:r>
            <a:r>
              <a:rPr lang="en-US" sz="1400" dirty="0">
                <a:solidFill>
                  <a:srgbClr val="85200C"/>
                </a:solidFill>
              </a:rPr>
              <a:t>Whitney West (4th Grade)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85200C"/>
                </a:solidFill>
              </a:rPr>
              <a:t>Seward </a:t>
            </a:r>
            <a:r>
              <a:rPr lang="en" sz="1400" dirty="0">
                <a:solidFill>
                  <a:srgbClr val="85200C"/>
                </a:solidFill>
              </a:rPr>
              <a:t>Elementary - Brandon Keysor (ENL Teacher), Rebecca Kott (4th Grade)</a:t>
            </a:r>
            <a:endParaRPr sz="1400" dirty="0">
              <a:solidFill>
                <a:srgbClr val="85200C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solidFill>
                <a:srgbClr val="85200C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rgbClr val="85200C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4FC3F7"/>
      </a:accent5>
      <a:accent6>
        <a:srgbClr val="F4B400"/>
      </a:accent6>
      <a:hlink>
        <a:srgbClr val="4FC3F7"/>
      </a:hlink>
      <a:folHlink>
        <a:srgbClr val="4FC3F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174</Words>
  <Application>Microsoft Office PowerPoint</Application>
  <PresentationFormat>On-screen Show (16:9)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Roboto</vt:lpstr>
      <vt:lpstr>Material</vt:lpstr>
      <vt:lpstr>Tech Mentors Digital Teaching and Learning  Purpose: Provide classroom coaching and professional development to the building staff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 Mentors Digital Teaching and Learning  Purpose: Provide classroom coaching and professional development to the building staff</dc:title>
  <dc:creator>Administrator</dc:creator>
  <cp:lastModifiedBy>Administrator@AD.AECSD.EDUCATION</cp:lastModifiedBy>
  <cp:revision>1</cp:revision>
  <dcterms:modified xsi:type="dcterms:W3CDTF">2021-01-11T16:50:13Z</dcterms:modified>
</cp:coreProperties>
</file>