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5143500" cx="9144000"/>
  <p:notesSz cx="6858000" cy="9144000"/>
  <p:embeddedFontLst>
    <p:embeddedFont>
      <p:font typeface="Roboto"/>
      <p:regular r:id="rId7"/>
      <p:bold r:id="rId8"/>
      <p:italic r:id="rId9"/>
      <p:boldItalic r:id="rId10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0" Type="http://schemas.openxmlformats.org/officeDocument/2006/relationships/font" Target="fonts/Roboto-boldItalic.fntdata"/><Relationship Id="rId9" Type="http://schemas.openxmlformats.org/officeDocument/2006/relationships/font" Target="fonts/Roboto-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font" Target="fonts/Roboto-regular.fntdata"/><Relationship Id="rId8" Type="http://schemas.openxmlformats.org/officeDocument/2006/relationships/font" Target="fonts/Roboto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" name="Google Shape;65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 flipH="1">
            <a:off x="8246400" y="4245925"/>
            <a:ext cx="897600" cy="897600"/>
          </a:xfrm>
          <a:prstGeom prst="rtTriangle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" name="Google Shape;11;p2"/>
          <p:cNvSpPr/>
          <p:nvPr/>
        </p:nvSpPr>
        <p:spPr>
          <a:xfrm flipH="1">
            <a:off x="8246400" y="4245875"/>
            <a:ext cx="897600" cy="897600"/>
          </a:xfrm>
          <a:prstGeom prst="round1Rect">
            <a:avLst>
              <a:gd fmla="val 16667" name="adj"/>
            </a:avLst>
          </a:prstGeom>
          <a:solidFill>
            <a:schemeClr val="lt1">
              <a:alpha val="68080"/>
            </a:scheme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" name="Google Shape;12;p2"/>
          <p:cNvSpPr txBox="1"/>
          <p:nvPr>
            <p:ph type="ctrTitle"/>
          </p:nvPr>
        </p:nvSpPr>
        <p:spPr>
          <a:xfrm>
            <a:off x="334175" y="712725"/>
            <a:ext cx="8222100" cy="933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b="1" i="1" sz="3300">
                <a:solidFill>
                  <a:srgbClr val="434343"/>
                </a:solidFill>
                <a:latin typeface="Cambria"/>
                <a:ea typeface="Cambria"/>
                <a:cs typeface="Cambria"/>
                <a:sym typeface="Cambri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13" name="Google Shape;13;p2"/>
          <p:cNvSpPr txBox="1"/>
          <p:nvPr>
            <p:ph idx="1" type="subTitle"/>
          </p:nvPr>
        </p:nvSpPr>
        <p:spPr>
          <a:xfrm>
            <a:off x="390525" y="2789130"/>
            <a:ext cx="8222100" cy="432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>
                <a:solidFill>
                  <a:schemeClr val="lt1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4" name="Google Shape;14;p2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1"/>
          <p:cNvSpPr txBox="1"/>
          <p:nvPr>
            <p:ph hasCustomPrompt="1" type="title"/>
          </p:nvPr>
        </p:nvSpPr>
        <p:spPr>
          <a:xfrm>
            <a:off x="475500" y="1258525"/>
            <a:ext cx="82221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59" name="Google Shape;59;p11"/>
          <p:cNvSpPr txBox="1"/>
          <p:nvPr>
            <p:ph idx="1" type="body"/>
          </p:nvPr>
        </p:nvSpPr>
        <p:spPr>
          <a:xfrm>
            <a:off x="475500" y="3304625"/>
            <a:ext cx="82221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60" name="Google Shape;60;p11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2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/>
          <p:nvPr>
            <p:ph type="title"/>
          </p:nvPr>
        </p:nvSpPr>
        <p:spPr>
          <a:xfrm>
            <a:off x="460950" y="2065350"/>
            <a:ext cx="8222100" cy="1012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17" name="Google Shape;17;p3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4"/>
          <p:cNvSpPr/>
          <p:nvPr/>
        </p:nvSpPr>
        <p:spPr>
          <a:xfrm flipH="1" rot="10800000">
            <a:off x="0" y="1686000"/>
            <a:ext cx="9144000" cy="3457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" name="Google Shape;20;p4"/>
          <p:cNvSpPr/>
          <p:nvPr/>
        </p:nvSpPr>
        <p:spPr>
          <a:xfrm>
            <a:off x="0" y="1686000"/>
            <a:ext cx="9144000" cy="1086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" name="Google Shape;21;p4"/>
          <p:cNvSpPr txBox="1"/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/>
        </p:txBody>
      </p:sp>
      <p:sp>
        <p:nvSpPr>
          <p:cNvPr id="22" name="Google Shape;22;p4"/>
          <p:cNvSpPr txBox="1"/>
          <p:nvPr>
            <p:ph idx="1" type="body"/>
          </p:nvPr>
        </p:nvSpPr>
        <p:spPr>
          <a:xfrm>
            <a:off x="471900" y="1919075"/>
            <a:ext cx="8222100" cy="271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3" name="Google Shape;23;p4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5"/>
          <p:cNvSpPr/>
          <p:nvPr/>
        </p:nvSpPr>
        <p:spPr>
          <a:xfrm flipH="1" rot="10800000">
            <a:off x="0" y="1686000"/>
            <a:ext cx="9144000" cy="3457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" name="Google Shape;26;p5"/>
          <p:cNvSpPr/>
          <p:nvPr/>
        </p:nvSpPr>
        <p:spPr>
          <a:xfrm>
            <a:off x="0" y="1686000"/>
            <a:ext cx="9144000" cy="1086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" name="Google Shape;27;p5"/>
          <p:cNvSpPr txBox="1"/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/>
        </p:txBody>
      </p:sp>
      <p:sp>
        <p:nvSpPr>
          <p:cNvPr id="28" name="Google Shape;28;p5"/>
          <p:cNvSpPr txBox="1"/>
          <p:nvPr>
            <p:ph idx="1" type="body"/>
          </p:nvPr>
        </p:nvSpPr>
        <p:spPr>
          <a:xfrm>
            <a:off x="471900" y="1919075"/>
            <a:ext cx="3999900" cy="271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9" name="Google Shape;29;p5"/>
          <p:cNvSpPr txBox="1"/>
          <p:nvPr>
            <p:ph idx="2" type="body"/>
          </p:nvPr>
        </p:nvSpPr>
        <p:spPr>
          <a:xfrm>
            <a:off x="4694250" y="1919075"/>
            <a:ext cx="3999900" cy="271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0" name="Google Shape;30;p5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6"/>
          <p:cNvSpPr/>
          <p:nvPr/>
        </p:nvSpPr>
        <p:spPr>
          <a:xfrm flipH="1" rot="10800000">
            <a:off x="0" y="656400"/>
            <a:ext cx="9144000" cy="44871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" name="Google Shape;33;p6"/>
          <p:cNvSpPr/>
          <p:nvPr/>
        </p:nvSpPr>
        <p:spPr>
          <a:xfrm>
            <a:off x="0" y="656350"/>
            <a:ext cx="9144000" cy="1086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" name="Google Shape;34;p6"/>
          <p:cNvSpPr txBox="1"/>
          <p:nvPr>
            <p:ph type="title"/>
          </p:nvPr>
        </p:nvSpPr>
        <p:spPr>
          <a:xfrm>
            <a:off x="98250" y="16350"/>
            <a:ext cx="8826600" cy="602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1pPr>
            <a:lvl2pPr lvl="1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/>
        </p:txBody>
      </p:sp>
      <p:sp>
        <p:nvSpPr>
          <p:cNvPr id="35" name="Google Shape;35;p6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"/>
          <p:cNvSpPr txBox="1"/>
          <p:nvPr/>
        </p:nvSpPr>
        <p:spPr>
          <a:xfrm flipH="1" rot="10800000">
            <a:off x="3276600" y="25"/>
            <a:ext cx="5867400" cy="5143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" name="Google Shape;38;p7"/>
          <p:cNvSpPr/>
          <p:nvPr/>
        </p:nvSpPr>
        <p:spPr>
          <a:xfrm rot="-5400000">
            <a:off x="759150" y="2517450"/>
            <a:ext cx="5143500" cy="1086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" name="Google Shape;39;p7"/>
          <p:cNvSpPr txBox="1"/>
          <p:nvPr>
            <p:ph type="title"/>
          </p:nvPr>
        </p:nvSpPr>
        <p:spPr>
          <a:xfrm>
            <a:off x="226078" y="357800"/>
            <a:ext cx="2808000" cy="953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40" name="Google Shape;40;p7"/>
          <p:cNvSpPr txBox="1"/>
          <p:nvPr>
            <p:ph idx="1" type="body"/>
          </p:nvPr>
        </p:nvSpPr>
        <p:spPr>
          <a:xfrm>
            <a:off x="226075" y="1465800"/>
            <a:ext cx="2808000" cy="3163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Char char="●"/>
              <a:defRPr sz="1200">
                <a:solidFill>
                  <a:schemeClr val="lt1"/>
                </a:solidFill>
              </a:defRPr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200"/>
              <a:buChar char="○"/>
              <a:defRPr sz="1200">
                <a:solidFill>
                  <a:schemeClr val="lt1"/>
                </a:solidFill>
              </a:defRPr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200"/>
              <a:buChar char="■"/>
              <a:defRPr sz="1200">
                <a:solidFill>
                  <a:schemeClr val="lt1"/>
                </a:solidFill>
              </a:defRPr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200"/>
              <a:buChar char="●"/>
              <a:defRPr sz="1200">
                <a:solidFill>
                  <a:schemeClr val="lt1"/>
                </a:solidFill>
              </a:defRPr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200"/>
              <a:buChar char="○"/>
              <a:defRPr sz="1200">
                <a:solidFill>
                  <a:schemeClr val="lt1"/>
                </a:solidFill>
              </a:defRPr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200"/>
              <a:buChar char="■"/>
              <a:defRPr sz="1200">
                <a:solidFill>
                  <a:schemeClr val="lt1"/>
                </a:solidFill>
              </a:defRPr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200"/>
              <a:buChar char="●"/>
              <a:defRPr sz="1200">
                <a:solidFill>
                  <a:schemeClr val="lt1"/>
                </a:solidFill>
              </a:defRPr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200"/>
              <a:buChar char="○"/>
              <a:defRPr sz="1200">
                <a:solidFill>
                  <a:schemeClr val="lt1"/>
                </a:solidFill>
              </a:defRPr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200"/>
              <a:buChar char="■"/>
              <a:defRPr sz="12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41" name="Google Shape;41;p7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8"/>
          <p:cNvSpPr txBox="1"/>
          <p:nvPr>
            <p:ph type="title"/>
          </p:nvPr>
        </p:nvSpPr>
        <p:spPr>
          <a:xfrm>
            <a:off x="490250" y="488250"/>
            <a:ext cx="62271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/>
        </p:txBody>
      </p:sp>
      <p:sp>
        <p:nvSpPr>
          <p:cNvPr id="44" name="Google Shape;44;p8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9"/>
          <p:cNvSpPr/>
          <p:nvPr/>
        </p:nvSpPr>
        <p:spPr>
          <a:xfrm flipH="1">
            <a:off x="0" y="0"/>
            <a:ext cx="4572000" cy="5143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7" name="Google Shape;47;p9"/>
          <p:cNvSpPr/>
          <p:nvPr/>
        </p:nvSpPr>
        <p:spPr>
          <a:xfrm rot="5400000">
            <a:off x="1946425" y="2517750"/>
            <a:ext cx="5142900" cy="1086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8" name="Google Shape;48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49" name="Google Shape;49;p9"/>
          <p:cNvSpPr txBox="1"/>
          <p:nvPr>
            <p:ph idx="1" type="subTitle"/>
          </p:nvPr>
        </p:nvSpPr>
        <p:spPr>
          <a:xfrm>
            <a:off x="265500" y="2779467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50" name="Google Shape;50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51" name="Google Shape;51;p9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0"/>
          <p:cNvSpPr txBox="1"/>
          <p:nvPr/>
        </p:nvSpPr>
        <p:spPr>
          <a:xfrm flipH="1" rot="10800000">
            <a:off x="0" y="0"/>
            <a:ext cx="9144000" cy="46959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4" name="Google Shape;54;p10"/>
          <p:cNvSpPr/>
          <p:nvPr/>
        </p:nvSpPr>
        <p:spPr>
          <a:xfrm flipH="1" rot="10800000">
            <a:off x="0" y="4622725"/>
            <a:ext cx="9144000" cy="741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" name="Google Shape;55;p10"/>
          <p:cNvSpPr txBox="1"/>
          <p:nvPr>
            <p:ph idx="1" type="body"/>
          </p:nvPr>
        </p:nvSpPr>
        <p:spPr>
          <a:xfrm>
            <a:off x="57150" y="4696825"/>
            <a:ext cx="8382000" cy="446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</a:defRPr>
            </a:lvl1pPr>
          </a:lstStyle>
          <a:p/>
        </p:txBody>
      </p:sp>
      <p:sp>
        <p:nvSpPr>
          <p:cNvPr id="56" name="Google Shape;56;p10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material">
    <p:bg>
      <p:bgPr>
        <a:solidFill>
          <a:srgbClr val="B7B7B7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471900" y="1919075"/>
            <a:ext cx="8222100" cy="271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"/>
              <a:buChar char="●"/>
              <a:defRPr sz="18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○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■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●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○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■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●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○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lt2"/>
              </a:buClr>
              <a:buSzPts val="1400"/>
              <a:buFont typeface="Roboto"/>
              <a:buChar char="■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3"/>
          <p:cNvSpPr txBox="1"/>
          <p:nvPr>
            <p:ph type="ctrTitle"/>
          </p:nvPr>
        </p:nvSpPr>
        <p:spPr>
          <a:xfrm>
            <a:off x="211225" y="1450450"/>
            <a:ext cx="8222100" cy="933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Digital Learning Family Engagement PLan</a:t>
            </a:r>
            <a:endParaRPr/>
          </a:p>
        </p:txBody>
      </p:sp>
      <p:sp>
        <p:nvSpPr>
          <p:cNvPr id="68" name="Google Shape;68;p13"/>
          <p:cNvSpPr txBox="1"/>
          <p:nvPr>
            <p:ph idx="1" type="subTitle"/>
          </p:nvPr>
        </p:nvSpPr>
        <p:spPr>
          <a:xfrm>
            <a:off x="334175" y="1907955"/>
            <a:ext cx="8222100" cy="432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rgbClr val="222222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rgbClr val="222222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i="1" sz="1200">
              <a:solidFill>
                <a:srgbClr val="222222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1" lang="en" sz="1200">
                <a:solidFill>
                  <a:srgbClr val="222222"/>
                </a:solidFill>
                <a:latin typeface="Cambria"/>
                <a:ea typeface="Cambria"/>
                <a:cs typeface="Cambria"/>
                <a:sym typeface="Cambria"/>
              </a:rPr>
              <a:t>Goals for 2019-2020 </a:t>
            </a:r>
            <a:endParaRPr i="1" sz="1200">
              <a:solidFill>
                <a:srgbClr val="222222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-3048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1200"/>
              <a:buFont typeface="Cambria"/>
              <a:buAutoNum type="arabicPeriod"/>
            </a:pPr>
            <a:r>
              <a:rPr i="1" lang="en" sz="1200">
                <a:solidFill>
                  <a:srgbClr val="222222"/>
                </a:solidFill>
                <a:latin typeface="Cambria"/>
                <a:ea typeface="Cambria"/>
                <a:cs typeface="Cambria"/>
                <a:sym typeface="Cambria"/>
              </a:rPr>
              <a:t>Library to be open during a spring parent evening event in each building. Computers available for families to see different programs being used in buildings. </a:t>
            </a:r>
            <a:endParaRPr i="1" sz="1200">
              <a:solidFill>
                <a:srgbClr val="222222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-3048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1200"/>
              <a:buFont typeface="Cambria"/>
              <a:buAutoNum type="arabicPeriod"/>
            </a:pPr>
            <a:r>
              <a:rPr i="1" lang="en" sz="1200">
                <a:solidFill>
                  <a:srgbClr val="222222"/>
                </a:solidFill>
                <a:latin typeface="Cambria"/>
                <a:ea typeface="Cambria"/>
                <a:cs typeface="Cambria"/>
                <a:sym typeface="Cambria"/>
              </a:rPr>
              <a:t>Monthly newsletters (Building and District) to highlight a digital learning focus.</a:t>
            </a:r>
            <a:endParaRPr i="1" sz="1200">
              <a:solidFill>
                <a:srgbClr val="222222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i="1" sz="1200">
              <a:solidFill>
                <a:srgbClr val="222222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i="1" sz="1200">
              <a:solidFill>
                <a:srgbClr val="222222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1" lang="en" sz="1200">
                <a:solidFill>
                  <a:srgbClr val="222222"/>
                </a:solidFill>
                <a:latin typeface="Cambria"/>
                <a:ea typeface="Cambria"/>
                <a:cs typeface="Cambria"/>
                <a:sym typeface="Cambria"/>
              </a:rPr>
              <a:t>Goals for 2020-2021</a:t>
            </a:r>
            <a:endParaRPr i="1" sz="1200">
              <a:solidFill>
                <a:srgbClr val="222222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-3048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1200"/>
              <a:buFont typeface="Cambria"/>
              <a:buAutoNum type="arabicPeriod"/>
            </a:pPr>
            <a:r>
              <a:rPr i="1" lang="en" sz="1200">
                <a:solidFill>
                  <a:srgbClr val="222222"/>
                </a:solidFill>
                <a:latin typeface="Cambria"/>
                <a:ea typeface="Cambria"/>
                <a:cs typeface="Cambria"/>
                <a:sym typeface="Cambria"/>
              </a:rPr>
              <a:t>Districtwide e-communication plan</a:t>
            </a:r>
            <a:endParaRPr i="1" sz="1200">
              <a:solidFill>
                <a:srgbClr val="222222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-3048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222222"/>
              </a:buClr>
              <a:buSzPts val="1200"/>
              <a:buFont typeface="Cambria"/>
              <a:buAutoNum type="arabicPeriod"/>
            </a:pPr>
            <a:r>
              <a:rPr i="1" lang="en" sz="1200">
                <a:solidFill>
                  <a:srgbClr val="222222"/>
                </a:solidFill>
                <a:latin typeface="Cambria"/>
                <a:ea typeface="Cambria"/>
                <a:cs typeface="Cambria"/>
                <a:sym typeface="Cambria"/>
              </a:rPr>
              <a:t>Post a digital learning highlight once per month from each building</a:t>
            </a:r>
            <a:endParaRPr i="1" sz="1200">
              <a:solidFill>
                <a:srgbClr val="222222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i="1" sz="1200">
              <a:solidFill>
                <a:srgbClr val="222222"/>
              </a:solidFill>
              <a:latin typeface="Cambria"/>
              <a:ea typeface="Cambria"/>
              <a:cs typeface="Cambria"/>
              <a:sym typeface="Cambria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i="1" lang="en" sz="1200">
                <a:solidFill>
                  <a:srgbClr val="222222"/>
                </a:solidFill>
                <a:latin typeface="Cambria"/>
                <a:ea typeface="Cambria"/>
                <a:cs typeface="Cambria"/>
                <a:sym typeface="Cambria"/>
              </a:rPr>
              <a:t>                                                                                                                                                                                      Created March 12th, 2020</a:t>
            </a:r>
            <a:endParaRPr i="1" sz="1200">
              <a:solidFill>
                <a:srgbClr val="222222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pic>
        <p:nvPicPr>
          <p:cNvPr id="69" name="Google Shape;69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114950" y="77190"/>
            <a:ext cx="862899" cy="9695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Material">
  <a:themeElements>
    <a:clrScheme name="Material">
      <a:dk1>
        <a:srgbClr val="4285F4"/>
      </a:dk1>
      <a:lt1>
        <a:srgbClr val="FFFFFF"/>
      </a:lt1>
      <a:dk2>
        <a:srgbClr val="424242"/>
      </a:dk2>
      <a:lt2>
        <a:srgbClr val="737373"/>
      </a:lt2>
      <a:accent1>
        <a:srgbClr val="0277BD"/>
      </a:accent1>
      <a:accent2>
        <a:srgbClr val="0F9D58"/>
      </a:accent2>
      <a:accent3>
        <a:srgbClr val="DB4437"/>
      </a:accent3>
      <a:accent4>
        <a:srgbClr val="FAFAFA"/>
      </a:accent4>
      <a:accent5>
        <a:srgbClr val="4FC3F7"/>
      </a:accent5>
      <a:accent6>
        <a:srgbClr val="F4B400"/>
      </a:accent6>
      <a:hlink>
        <a:srgbClr val="4FC3F7"/>
      </a:hlink>
      <a:folHlink>
        <a:srgbClr val="4FC3F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